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1.png" ContentType="image/png"/>
  <Override PartName="/ppt/media/image2.png" ContentType="image/png"/>
  <Override PartName="/ppt/media/image10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6.gif" ContentType="image/gif"/>
  <Override PartName="/ppt/media/image18.png" ContentType="image/png"/>
  <Override PartName="/ppt/media/image20.png" ContentType="image/png"/>
  <Override PartName="/ppt/media/image7.gif" ContentType="image/gif"/>
  <Override PartName="/ppt/media/image19.png" ContentType="image/png"/>
  <Override PartName="/ppt/media/image21.png" ContentType="image/png"/>
  <Override PartName="/ppt/media/image25.jpeg" ContentType="image/jpeg"/>
  <Override PartName="/ppt/media/image24.gif" ContentType="image/gif"/>
  <Override PartName="/ppt/media/image23.gif" ContentType="image/gif"/>
  <Override PartName="/ppt/media/image22.png" ContentType="image/png"/>
  <Override PartName="/ppt/media/image15.png" ContentType="image/png"/>
  <Override PartName="/ppt/media/image3.jpeg" ContentType="image/jpeg"/>
  <Override PartName="/ppt/media/image16.png" ContentType="image/png"/>
  <Override PartName="/ppt/media/image4.gif" ContentType="image/gif"/>
  <Override PartName="/ppt/media/image12.png" ContentType="image/png"/>
  <Override PartName="/ppt/media/image8.png" ContentType="image/png"/>
  <Override PartName="/ppt/media/image17.png" ContentType="image/png"/>
  <Override PartName="/ppt/media/image5.png" ContentType="image/png"/>
  <Override PartName="/ppt/media/image1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7.xml.rels" ContentType="application/vnd.openxmlformats-package.relationships+xml"/>
  <Override PartName="/ppt/slides/_rels/slide2.xml.rels" ContentType="application/vnd.openxmlformats-package.relationships+xml"/>
  <Override PartName="/ppt/slides/_rels/slide38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notesSlide3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li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u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p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a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r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a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m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r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s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li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d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e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3AA49BC-BD88-419B-A9CA-052E4FD5E716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www.fabriciolima.net/" TargetMode="External"/><Relationship Id="rId2" Type="http://schemas.openxmlformats.org/officeDocument/2006/relationships/slide" Target="../slides/slide1.xml"/><Relationship Id="rId3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hyperlink" Target="https://edvaldocastro.wordpress.com/2012/01/19/politicabkp/" TargetMode="External"/><Relationship Id="rId2" Type="http://schemas.openxmlformats.org/officeDocument/2006/relationships/slide" Target="../slides/slide12.xml"/><Relationship Id="rId3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hyperlink" Target="http://edvaldocastro.com/recovery-model/" TargetMode="External"/><Relationship Id="rId2" Type="http://schemas.openxmlformats.org/officeDocument/2006/relationships/hyperlink" Target="http://blogs.msdn.com/b/sql_pfe_blog/archive/2013/05/07/implications-of-the-sql-server-bulk-logged-recovery-model-on-point-in-time-restore.aspx" TargetMode="External"/><Relationship Id="rId3" Type="http://schemas.openxmlformats.org/officeDocument/2006/relationships/hyperlink" Target="https://www.youtube.com/watch?v=cXQvhTKOE8o" TargetMode="External"/><Relationship Id="rId4" Type="http://schemas.openxmlformats.org/officeDocument/2006/relationships/slide" Target="../slides/slide3.xml"/><Relationship Id="rId5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hyperlink" Target="http://www.edvaldocastro.com/restore/" TargetMode="External"/><Relationship Id="rId2" Type="http://schemas.openxmlformats.org/officeDocument/2006/relationships/hyperlink" Target="http://www.fabriciolima.net/blog/2011/05/04/como-fica-meu-restore-ao-executar-backups-full-e-do-log-ao-mesmo-tempo/" TargetMode="External"/><Relationship Id="rId3" Type="http://schemas.openxmlformats.org/officeDocument/2006/relationships/slide" Target="../slides/slide30.xml"/><Relationship Id="rId4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BZdfxvgDqmI" TargetMode="External"/><Relationship Id="rId2" Type="http://schemas.openxmlformats.org/officeDocument/2006/relationships/slide" Target="../slides/slide37.xml"/><Relationship Id="rId3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hyperlink" Target="http://edvaldocastro.com/pt-br-sql-server-backup-internals-backup-full/" TargetMode="External"/><Relationship Id="rId2" Type="http://schemas.openxmlformats.org/officeDocument/2006/relationships/hyperlink" Target="http://www.travisgan.com/2013/04/got-checksum-on-backup-check-again.html" TargetMode="External"/><Relationship Id="rId3" Type="http://schemas.openxmlformats.org/officeDocument/2006/relationships/hyperlink" Target="https://www.youtube.com/watch?v=cdNH6Qz9qVw&amp;t=1s" TargetMode="External"/><Relationship Id="rId4" Type="http://schemas.openxmlformats.org/officeDocument/2006/relationships/slide" Target="../slides/slide6.xml"/><Relationship Id="rId5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hyperlink" Target="http://msdn.microsoft.com/pt-br/library/ms179355.aspx" TargetMode="External"/><Relationship Id="rId2" Type="http://schemas.openxmlformats.org/officeDocument/2006/relationships/slide" Target="../slides/slide8.xml"/><Relationship Id="rId3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Site Fabrício Lima – Soluções em Banco de Dados: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8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http://www.fabriciolima.net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6DD4DD6-7A51-4F69-9E91-583FB7FC4F54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77A1141-A73E-46A4-B903-9A063666495A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8ADF22F-8433-4B78-81B1-3F8156C750C4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Leitura Complementar: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https://edvaldocastro.wordpress.com/2012/01/19/politicabkp/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5CA034C-8D50-40C5-AAEE-D8CEBE595CDC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222" lnSpcReduction="10000"/>
          </a:bodyPr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b="0" lang="pt-BR" sz="2800" spc="-1" strike="noStrike">
                <a:solidFill>
                  <a:schemeClr val="dk1"/>
                </a:solidFill>
                <a:latin typeface="+mn-lt"/>
                <a:ea typeface="+mn-ea"/>
              </a:rPr>
              <a:t>Um exemplo que é muito citado (está sendo mais uma vez), foi o </a:t>
            </a:r>
            <a:r>
              <a:rPr b="1" lang="pt-BR" sz="2800" spc="-1" strike="noStrike">
                <a:solidFill>
                  <a:schemeClr val="dk1"/>
                </a:solidFill>
                <a:latin typeface="+mn-lt"/>
                <a:ea typeface="+mn-ea"/>
              </a:rPr>
              <a:t>atentado terrorista</a:t>
            </a:r>
            <a:r>
              <a:rPr b="0" lang="pt-BR" sz="2800" spc="-1" strike="noStrike">
                <a:solidFill>
                  <a:schemeClr val="dk1"/>
                </a:solidFill>
                <a:latin typeface="+mn-lt"/>
                <a:ea typeface="+mn-ea"/>
              </a:rPr>
              <a:t> às Torres Gêmeas do World Trade Center nos Estados Unidos, muitas empresas simplesmente desapareceram, evaporaram, deixaram de existir em minutos, pois seus backups eram armazenados na torre ao lado, e nem o mais pessimista dos DBA’s poderia um dia imaginar que uma situação semelhante à ocorrida, pudesse acontecer algum dia, mas aconteceu…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b="0" lang="pt-BR" sz="2800" spc="-1" strike="noStrike">
                <a:solidFill>
                  <a:schemeClr val="dk1"/>
                </a:solidFill>
                <a:latin typeface="+mn-lt"/>
                <a:ea typeface="+mn-ea"/>
              </a:rPr>
              <a:t>Testes periódicos de restore com os backups são muito importantes.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DE30F70-DDAF-4329-B30C-68C14ABCD02C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2379C58-C1A8-4AF2-A50C-77184C60EA0E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8333"/>
          </a:bodyPr>
          <a:p>
            <a:pPr marL="216000" indent="0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http://edvaldocastro.com/recovery-model/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Bulk-Logged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http://blogs.msdn.com/b/sql_pfe_blog/archive/2013/05/07/implications-of-the-sql-server-bulk-logged-recovery-model-on-point-in-time-restore.aspx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400" spc="-1" strike="noStrike">
                <a:solidFill>
                  <a:srgbClr val="000000"/>
                </a:solidFill>
                <a:latin typeface="Arial"/>
              </a:rPr>
              <a:t>Vídeo: </a:t>
            </a:r>
            <a:r>
              <a:rPr b="1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Qual a diferença entre o Recovery Model SIMPLE e o Recovery Model FULL?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800" spc="-1" strike="noStrike" u="sng">
                <a:solidFill>
                  <a:srgbClr val="000000"/>
                </a:solidFill>
                <a:uFillTx/>
                <a:latin typeface="+mn-lt"/>
                <a:ea typeface="Calibri"/>
                <a:hlinkClick r:id="rId3"/>
              </a:rPr>
              <a:t>https://www.youtube.com/watch?v=cXQvhTKOE8o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B7A9402-E1A9-456B-98CA-E3811C1BE3DA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8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http://www.edvaldocastro.com/restore/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8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http://www.fabriciolima.net/blog/2011/05/04/como-fica-meu-restore-ao-executar-backups-full-e-do-log-ao-mesmo-tempo/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1A2F9BA-8A0F-4DBD-80AA-A491363A2317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2777" lnSpcReduction="20000"/>
          </a:bodyPr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Principais opções: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800" spc="-1" strike="noStrike" u="sng">
                <a:solidFill>
                  <a:srgbClr val="000000"/>
                </a:solidFill>
                <a:uFillTx/>
                <a:latin typeface="Arial"/>
              </a:rPr>
              <a:t>RECOVERY:</a:t>
            </a: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 Para deixar a base disponível para utilização.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Quando restauramos um Backup FULL + Backups do Log, apenas o último comando de restore tem a opção RECOVERY, todos os outros possuem a opção NORECOVERY para que essa base de dados receba mais restores.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800" spc="-1" strike="noStrike" u="sng">
                <a:solidFill>
                  <a:srgbClr val="000000"/>
                </a:solidFill>
                <a:uFillTx/>
                <a:latin typeface="Arial"/>
              </a:rPr>
              <a:t>REPLACE:</a:t>
            </a: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 Com essa opção simplesmente dizemos que queremos passar por cima de uma base já existente. Queremos restaurar uma passe por cima de outra.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800" spc="-1" strike="noStrike" u="sng">
                <a:solidFill>
                  <a:srgbClr val="000000"/>
                </a:solidFill>
                <a:uFillTx/>
                <a:latin typeface="Arial"/>
              </a:rPr>
              <a:t>STATS:</a:t>
            </a: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 Assim como no Backup, essa opção mostra o percentual de execução de um comando de restore. É bem útil principalmente quando estamos restaurando uma base grande.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5658B67-83A9-46B6-A9E8-6B97E9CC79AF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5000" lnSpcReduction="20000"/>
          </a:bodyPr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800" spc="-1" strike="noStrike">
                <a:solidFill>
                  <a:srgbClr val="000000"/>
                </a:solidFill>
                <a:latin typeface="Arial"/>
              </a:rPr>
              <a:t>RESPOSTAS: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33333"/>
                </a:solidFill>
                <a:latin typeface="Arial"/>
              </a:rPr>
              <a:t>Como restaurar a base até às 01:30? </a:t>
            </a:r>
            <a:r>
              <a:rPr b="1" lang="pt-BR" sz="2800" spc="-1" strike="noStrike">
                <a:solidFill>
                  <a:srgbClr val="333333"/>
                </a:solidFill>
                <a:latin typeface="Arial"/>
              </a:rPr>
              <a:t>1 e 3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33333"/>
                </a:solidFill>
                <a:latin typeface="Arial"/>
              </a:rPr>
              <a:t>Como restaurar a base até às 01:40? </a:t>
            </a:r>
            <a:r>
              <a:rPr b="1" lang="pt-BR" sz="2800" spc="-1" strike="noStrike">
                <a:solidFill>
                  <a:srgbClr val="333333"/>
                </a:solidFill>
                <a:latin typeface="Arial"/>
              </a:rPr>
              <a:t>1, 3 e 4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33333"/>
                </a:solidFill>
                <a:latin typeface="Arial"/>
              </a:rPr>
              <a:t>Como restaurar a base até às 01:50? </a:t>
            </a:r>
            <a:r>
              <a:rPr b="1" lang="pt-BR" sz="2800" spc="-1" strike="noStrike">
                <a:solidFill>
                  <a:srgbClr val="333333"/>
                </a:solidFill>
                <a:latin typeface="Arial"/>
              </a:rPr>
              <a:t>1 e 5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33333"/>
                </a:solidFill>
                <a:latin typeface="Arial"/>
              </a:rPr>
              <a:t>Como restaurar a base até às 02:10? </a:t>
            </a:r>
            <a:r>
              <a:rPr b="1" lang="pt-BR" sz="2800" spc="-1" strike="noStrike">
                <a:solidFill>
                  <a:srgbClr val="333333"/>
                </a:solidFill>
                <a:latin typeface="Arial"/>
              </a:rPr>
              <a:t>1, 5, 6 e 7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Clr>
                <a:srgbClr val="333333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33333"/>
                </a:solidFill>
                <a:latin typeface="Arial"/>
              </a:rPr>
              <a:t>Como restaurar a base até às 02:05? </a:t>
            </a:r>
            <a:r>
              <a:rPr b="1" lang="pt-BR" sz="2800" spc="-1" strike="noStrike">
                <a:solidFill>
                  <a:srgbClr val="333333"/>
                </a:solidFill>
                <a:latin typeface="Arial"/>
              </a:rPr>
              <a:t>1, 5, 6 e 7 (somente até as 02:05 – usando o STOPAT)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1F6F856-0C19-4BEC-B100-A17C8718220D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200" spc="-1" strike="noStrike">
                <a:solidFill>
                  <a:srgbClr val="000000"/>
                </a:solidFill>
                <a:latin typeface="Arial"/>
              </a:rPr>
              <a:t>Material Complementar: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1200" spc="-1" strike="noStrike">
                <a:solidFill>
                  <a:srgbClr val="000000"/>
                </a:solidFill>
                <a:latin typeface="Arial"/>
              </a:rPr>
              <a:t>Vídeo: Marcos Freccia - </a:t>
            </a:r>
            <a:r>
              <a:rPr b="1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Configurando Backups no SQL Server Express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https://www.youtube.com/watch?v=BZdfxvgDqmI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3649578-84FD-47AC-9A42-0986A5032A5A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b="1" lang="pt-BR" sz="1200" spc="-1" strike="noStrike" u="sng">
                <a:solidFill>
                  <a:schemeClr val="dk1"/>
                </a:solidFill>
                <a:uFillTx/>
                <a:latin typeface="+mn-lt"/>
                <a:ea typeface="+mn-ea"/>
              </a:rPr>
              <a:t>Backup Full</a:t>
            </a:r>
            <a:r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: Gera cópia total e integral de todo o banco.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b="1" lang="pt-BR" sz="1200" spc="-1" strike="noStrike" u="sng">
                <a:solidFill>
                  <a:schemeClr val="dk1"/>
                </a:solidFill>
                <a:uFillTx/>
                <a:latin typeface="+mn-lt"/>
                <a:ea typeface="+mn-ea"/>
              </a:rPr>
              <a:t>Backup Diferencial</a:t>
            </a:r>
            <a:r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: Gera cópia apenas da “diferença” entre as alterações atuais e as realizadas após o último Backup Full, sendo que este é cumulativo, ou seja, um backup diferencial feito após outro backup diferencial, contém todas alterações realizadas após o backup Full, inclusive as constantes no Diferencial anterior.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b="1" lang="pt-BR" sz="1200" spc="-1" strike="noStrike" u="sng">
                <a:solidFill>
                  <a:schemeClr val="dk1"/>
                </a:solidFill>
                <a:uFillTx/>
                <a:latin typeface="+mn-lt"/>
                <a:ea typeface="+mn-ea"/>
              </a:rPr>
              <a:t>Backup de T-Log</a:t>
            </a:r>
            <a:r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: Ou Backup do Log de Transações, gera cópia apenas das alterações realizadas. Diferente do backup Diferencial, o backup de T-Log NÃO armazena todas informações dos backups de Log anteriores, mas somente as alterações feitas após este backup.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809DC13-7388-4A13-97B1-6301BEE1AB94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Leitura Complementar: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http://edvaldocastro.com/pt-br-sql-server-backup-internals-backup-full/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http://www.travisgan.com/2013/04/got-checksum-on-backup-check-again.html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1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Vídeo: </a:t>
            </a:r>
            <a:r>
              <a:rPr b="1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Meu Backup Full tem dados até o horário que inicia ou até o horário que termina?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pt-BR" sz="1200" spc="-1" strike="noStrike" u="sng">
                <a:solidFill>
                  <a:srgbClr val="000000"/>
                </a:solidFill>
                <a:uFillTx/>
                <a:latin typeface="+mn-lt"/>
                <a:ea typeface="Calibri"/>
                <a:hlinkClick r:id="rId3"/>
              </a:rPr>
              <a:t>https://www.youtube.com/watch?v=cdNH6Qz9qVw&amp;t=1s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54A3C9B-49F7-440F-9583-A518E91EE4DE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F049353-53DE-4169-B958-11241A86AE6D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Leitura Complementar: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b="0" lang="pt-BR" sz="28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http://msdn.microsoft.com/pt-br/library/ms179355.aspx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0024C87-493D-4377-A565-BDD41B30CF48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DC38FBF-DC6E-4D2B-A242-F7E673A75DCA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7B38C7C-4498-427D-8112-8FB408FB1E30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21013F-4259-4921-83DE-6499D670020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321C5D-6248-4DF4-A3F8-259343E7E276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alpha val="99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tângulo 6"/>
          <p:cNvSpPr/>
          <p:nvPr/>
        </p:nvSpPr>
        <p:spPr>
          <a:xfrm>
            <a:off x="0" y="6593760"/>
            <a:ext cx="12191760" cy="26388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" name="Imagem 8" descr=""/>
          <p:cNvPicPr/>
          <p:nvPr/>
        </p:nvPicPr>
        <p:blipFill>
          <a:blip r:embed="rId2"/>
          <a:stretch/>
        </p:blipFill>
        <p:spPr>
          <a:xfrm>
            <a:off x="87120" y="5802120"/>
            <a:ext cx="743760" cy="791280"/>
          </a:xfrm>
          <a:prstGeom prst="rect">
            <a:avLst/>
          </a:prstGeom>
          <a:ln w="0">
            <a:noFill/>
          </a:ln>
        </p:spPr>
      </p:pic>
      <p:grpSp>
        <p:nvGrpSpPr>
          <p:cNvPr id="2" name="Grupo 1"/>
          <p:cNvGrpSpPr/>
          <p:nvPr/>
        </p:nvGrpSpPr>
        <p:grpSpPr>
          <a:xfrm>
            <a:off x="0" y="76680"/>
            <a:ext cx="9282240" cy="1242360"/>
            <a:chOff x="0" y="76680"/>
            <a:chExt cx="9282240" cy="1242360"/>
          </a:xfrm>
        </p:grpSpPr>
        <p:sp>
          <p:nvSpPr>
            <p:cNvPr id="3" name="Retângulo 11"/>
            <p:cNvSpPr/>
            <p:nvPr/>
          </p:nvSpPr>
          <p:spPr>
            <a:xfrm>
              <a:off x="0" y="76680"/>
              <a:ext cx="1096200" cy="1114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" name="Retângulo 9"/>
            <p:cNvSpPr/>
            <p:nvPr/>
          </p:nvSpPr>
          <p:spPr>
            <a:xfrm>
              <a:off x="388080" y="88560"/>
              <a:ext cx="730080" cy="1212120"/>
            </a:xfrm>
            <a:custGeom>
              <a:avLst/>
              <a:gdLst>
                <a:gd name="textAreaLeft" fmla="*/ 0 w 730080"/>
                <a:gd name="textAreaRight" fmla="*/ 730440 w 730080"/>
                <a:gd name="textAreaTop" fmla="*/ 0 h 1212120"/>
                <a:gd name="textAreaBottom" fmla="*/ 1212480 h 1212120"/>
              </a:gdLst>
              <a:ahLst/>
              <a:rect l="textAreaLeft" t="textAreaTop" r="textAreaRight" b="textAreaBottom"/>
              <a:pathLst>
                <a:path w="272888" h="539133">
                  <a:moveTo>
                    <a:pt x="0" y="45392"/>
                  </a:moveTo>
                  <a:lnTo>
                    <a:pt x="269147" y="0"/>
                  </a:lnTo>
                  <a:lnTo>
                    <a:pt x="272888" y="539133"/>
                  </a:lnTo>
                  <a:lnTo>
                    <a:pt x="5264" y="537266"/>
                  </a:lnTo>
                  <a:cubicBezTo>
                    <a:pt x="3509" y="373308"/>
                    <a:pt x="1755" y="209350"/>
                    <a:pt x="0" y="453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" name="Retângulo 10"/>
            <p:cNvSpPr/>
            <p:nvPr/>
          </p:nvSpPr>
          <p:spPr>
            <a:xfrm>
              <a:off x="388080" y="204480"/>
              <a:ext cx="8894160" cy="1114560"/>
            </a:xfrm>
            <a:custGeom>
              <a:avLst/>
              <a:gdLst>
                <a:gd name="textAreaLeft" fmla="*/ 0 w 8894160"/>
                <a:gd name="textAreaRight" fmla="*/ 8894520 w 8894160"/>
                <a:gd name="textAreaTop" fmla="*/ 0 h 1114560"/>
                <a:gd name="textAreaBottom" fmla="*/ 1114920 h 1114560"/>
              </a:gdLst>
              <a:ahLst/>
              <a:rect l="textAreaLeft" t="textAreaTop" r="textAreaRight" b="textAreaBottom"/>
              <a:pathLst>
                <a:path w="4064000" h="430150">
                  <a:moveTo>
                    <a:pt x="0" y="0"/>
                  </a:moveTo>
                  <a:lnTo>
                    <a:pt x="4064000" y="0"/>
                  </a:lnTo>
                  <a:lnTo>
                    <a:pt x="3695700" y="430150"/>
                  </a:lnTo>
                  <a:lnTo>
                    <a:pt x="0" y="43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pic>
        <p:nvPicPr>
          <p:cNvPr id="6" name="Imagem 12" descr=""/>
          <p:cNvPicPr/>
          <p:nvPr/>
        </p:nvPicPr>
        <p:blipFill>
          <a:blip r:embed="rId3"/>
          <a:stretch/>
        </p:blipFill>
        <p:spPr>
          <a:xfrm>
            <a:off x="9150840" y="257400"/>
            <a:ext cx="3021480" cy="106164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sldNum" idx="1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98DB34E-18DB-4B50-938A-DAAF295B8D24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li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u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p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a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r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a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d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i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a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r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f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r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m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a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d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x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d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í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u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l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6"/>
          <p:cNvSpPr/>
          <p:nvPr/>
        </p:nvSpPr>
        <p:spPr>
          <a:xfrm>
            <a:off x="0" y="6603840"/>
            <a:ext cx="12191760" cy="26640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1" name="Imagem 8" descr=""/>
          <p:cNvPicPr/>
          <p:nvPr/>
        </p:nvPicPr>
        <p:blipFill>
          <a:blip r:embed="rId2"/>
          <a:stretch/>
        </p:blipFill>
        <p:spPr>
          <a:xfrm>
            <a:off x="101520" y="5905440"/>
            <a:ext cx="966600" cy="1028520"/>
          </a:xfrm>
          <a:prstGeom prst="rect">
            <a:avLst/>
          </a:prstGeom>
          <a:ln w="0">
            <a:noFill/>
          </a:ln>
        </p:spPr>
      </p:pic>
      <p:pic>
        <p:nvPicPr>
          <p:cNvPr id="12" name="Imagem 12" descr=""/>
          <p:cNvPicPr/>
          <p:nvPr/>
        </p:nvPicPr>
        <p:blipFill>
          <a:blip r:embed="rId3"/>
          <a:stretch/>
        </p:blipFill>
        <p:spPr>
          <a:xfrm>
            <a:off x="9176040" y="-60120"/>
            <a:ext cx="3021480" cy="10616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sldNum" idx="2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003F2B7-0A3C-4942-83F8-85906D39424C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grpSp>
          <p:nvGrpSpPr>
            <p:cNvPr id="15" name="Grupo 3"/>
            <p:cNvGrpSpPr/>
            <p:nvPr/>
          </p:nvGrpSpPr>
          <p:grpSpPr>
            <a:xfrm>
              <a:off x="0" y="0"/>
              <a:ext cx="12191760" cy="6857640"/>
              <a:chOff x="0" y="0"/>
              <a:chExt cx="12191760" cy="6857640"/>
            </a:xfrm>
          </p:grpSpPr>
          <p:sp>
            <p:nvSpPr>
              <p:cNvPr id="16" name="Retângulo 6"/>
              <p:cNvSpPr/>
              <p:nvPr/>
            </p:nvSpPr>
            <p:spPr>
              <a:xfrm>
                <a:off x="0" y="0"/>
                <a:ext cx="12191760" cy="685764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2f2f2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chemeClr val="lt1"/>
                    </a:solidFill>
                    <a:latin typeface="Arial"/>
                  </a:rPr>
                  <a:t>Treinamento SQL Server</a:t>
                </a:r>
                <a:endParaRPr b="0" lang="pt-BR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pic>
            <p:nvPicPr>
              <p:cNvPr id="17" name="Imagem 1" descr=""/>
              <p:cNvPicPr/>
              <p:nvPr/>
            </p:nvPicPr>
            <p:blipFill>
              <a:blip r:embed="rId2"/>
              <a:stretch/>
            </p:blipFill>
            <p:spPr>
              <a:xfrm>
                <a:off x="0" y="2557800"/>
                <a:ext cx="12191760" cy="429984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8" name="Imagem 4" descr=""/>
            <p:cNvPicPr/>
            <p:nvPr/>
          </p:nvPicPr>
          <p:blipFill>
            <a:blip r:embed="rId3"/>
            <a:stretch/>
          </p:blipFill>
          <p:spPr>
            <a:xfrm>
              <a:off x="9043920" y="65160"/>
              <a:ext cx="3021480" cy="106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" name="PlaceHolder 1"/>
          <p:cNvSpPr>
            <a:spLocks noGrp="1"/>
          </p:cNvSpPr>
          <p:nvPr>
            <p:ph type="sldNum" idx="3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DFF63E9-A6DB-45D3-B07E-754B73626346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li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q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u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p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a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r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a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d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i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a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r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f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r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m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a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d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x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d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í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u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l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cXQvhTKOE8o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/>
          <p:cNvSpPr/>
          <p:nvPr/>
        </p:nvSpPr>
        <p:spPr>
          <a:xfrm>
            <a:off x="0" y="2817000"/>
            <a:ext cx="1219176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i="1" lang="pt-BR" sz="4600" spc="-1" strike="noStrike">
                <a:solidFill>
                  <a:schemeClr val="lt1"/>
                </a:solidFill>
                <a:latin typeface="Calibri Light"/>
              </a:rPr>
              <a:t>Tarefas do dia a dia de um DBA</a:t>
            </a:r>
            <a:endParaRPr b="0" lang="pt-BR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Título 1"/>
          <p:cNvSpPr/>
          <p:nvPr/>
        </p:nvSpPr>
        <p:spPr>
          <a:xfrm>
            <a:off x="0" y="1603440"/>
            <a:ext cx="121917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lang="pt-BR" sz="5100" spc="-1" strike="noStrike">
                <a:solidFill>
                  <a:srgbClr val="292a76"/>
                </a:solidFill>
                <a:latin typeface="Calibri Light"/>
              </a:rPr>
              <a:t>Treinamento SQL Server</a:t>
            </a:r>
            <a:endParaRPr b="0" lang="pt-BR" sz="5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sldNum" idx="7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AEC2A9F-0B5E-475B-BF92-DCD6AD603731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aixaDeTexto 3"/>
          <p:cNvSpPr/>
          <p:nvPr/>
        </p:nvSpPr>
        <p:spPr>
          <a:xfrm>
            <a:off x="1203840" y="3972600"/>
            <a:ext cx="655416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-1" strike="noStrike">
                <a:solidFill>
                  <a:srgbClr val="292a76"/>
                </a:solidFill>
                <a:latin typeface="Calibri"/>
              </a:rPr>
              <a:t>Backup Log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Retângulo 5"/>
          <p:cNvSpPr/>
          <p:nvPr/>
        </p:nvSpPr>
        <p:spPr>
          <a:xfrm>
            <a:off x="1723320" y="3690000"/>
            <a:ext cx="8715240" cy="11426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1" name="Retângulo de cantos arredondados 6"/>
          <p:cNvSpPr/>
          <p:nvPr/>
        </p:nvSpPr>
        <p:spPr>
          <a:xfrm>
            <a:off x="1794960" y="37612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VLF9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Retângulo de cantos arredondados 8"/>
          <p:cNvSpPr/>
          <p:nvPr/>
        </p:nvSpPr>
        <p:spPr>
          <a:xfrm>
            <a:off x="2866320" y="37612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Retângulo de cantos arredondados 9"/>
          <p:cNvSpPr/>
          <p:nvPr/>
        </p:nvSpPr>
        <p:spPr>
          <a:xfrm>
            <a:off x="3938040" y="37612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VLF11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Retângulo de cantos arredondados 10"/>
          <p:cNvSpPr/>
          <p:nvPr/>
        </p:nvSpPr>
        <p:spPr>
          <a:xfrm>
            <a:off x="5009400" y="37612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Retângulo de cantos arredondados 11"/>
          <p:cNvSpPr/>
          <p:nvPr/>
        </p:nvSpPr>
        <p:spPr>
          <a:xfrm>
            <a:off x="6081120" y="37612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Retângulo de cantos arredondados 12"/>
          <p:cNvSpPr/>
          <p:nvPr/>
        </p:nvSpPr>
        <p:spPr>
          <a:xfrm>
            <a:off x="7152840" y="37612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VLF14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tângulo de cantos arredondados 13"/>
          <p:cNvSpPr/>
          <p:nvPr/>
        </p:nvSpPr>
        <p:spPr>
          <a:xfrm>
            <a:off x="8224200" y="37612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Retângulo de cantos arredondados 14"/>
          <p:cNvSpPr/>
          <p:nvPr/>
        </p:nvSpPr>
        <p:spPr>
          <a:xfrm>
            <a:off x="9295920" y="37612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VLF16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Retângulo 15"/>
          <p:cNvSpPr/>
          <p:nvPr/>
        </p:nvSpPr>
        <p:spPr>
          <a:xfrm>
            <a:off x="1723320" y="5047200"/>
            <a:ext cx="8715240" cy="11426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0" name="Retângulo de cantos arredondados 16"/>
          <p:cNvSpPr/>
          <p:nvPr/>
        </p:nvSpPr>
        <p:spPr>
          <a:xfrm>
            <a:off x="1794960" y="511884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Retângulo de cantos arredondados 17"/>
          <p:cNvSpPr/>
          <p:nvPr/>
        </p:nvSpPr>
        <p:spPr>
          <a:xfrm>
            <a:off x="2866320" y="511884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VLF18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Retângulo de cantos arredondados 18"/>
          <p:cNvSpPr/>
          <p:nvPr/>
        </p:nvSpPr>
        <p:spPr>
          <a:xfrm>
            <a:off x="3938040" y="511884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VLF19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Retângulo de cantos arredondados 19"/>
          <p:cNvSpPr/>
          <p:nvPr/>
        </p:nvSpPr>
        <p:spPr>
          <a:xfrm>
            <a:off x="5009400" y="511884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Retângulo de cantos arredondados 20"/>
          <p:cNvSpPr/>
          <p:nvPr/>
        </p:nvSpPr>
        <p:spPr>
          <a:xfrm>
            <a:off x="6081120" y="511884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VLF21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Retângulo de cantos arredondados 21"/>
          <p:cNvSpPr/>
          <p:nvPr/>
        </p:nvSpPr>
        <p:spPr>
          <a:xfrm>
            <a:off x="7152840" y="511884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Retângulo de cantos arredondados 22"/>
          <p:cNvSpPr/>
          <p:nvPr/>
        </p:nvSpPr>
        <p:spPr>
          <a:xfrm>
            <a:off x="8224200" y="511884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Retângulo de cantos arredondados 23"/>
          <p:cNvSpPr/>
          <p:nvPr/>
        </p:nvSpPr>
        <p:spPr>
          <a:xfrm>
            <a:off x="9295920" y="511884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VLF24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Retângulo de cantos arredondados 24"/>
          <p:cNvSpPr/>
          <p:nvPr/>
        </p:nvSpPr>
        <p:spPr>
          <a:xfrm>
            <a:off x="5009400" y="511560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9" name="Retângulo de cantos arredondados 25"/>
          <p:cNvSpPr/>
          <p:nvPr/>
        </p:nvSpPr>
        <p:spPr>
          <a:xfrm>
            <a:off x="6085800" y="511560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0" name="Retângulo de cantos arredondados 26"/>
          <p:cNvSpPr/>
          <p:nvPr/>
        </p:nvSpPr>
        <p:spPr>
          <a:xfrm>
            <a:off x="7154640" y="512568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1" name="Retângulo de cantos arredondados 27"/>
          <p:cNvSpPr/>
          <p:nvPr/>
        </p:nvSpPr>
        <p:spPr>
          <a:xfrm>
            <a:off x="8219520" y="511560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2" name="Retângulo de cantos arredondados 28"/>
          <p:cNvSpPr/>
          <p:nvPr/>
        </p:nvSpPr>
        <p:spPr>
          <a:xfrm>
            <a:off x="9298080" y="511164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3" name="Retângulo 29"/>
          <p:cNvSpPr/>
          <p:nvPr/>
        </p:nvSpPr>
        <p:spPr>
          <a:xfrm>
            <a:off x="1723320" y="2332440"/>
            <a:ext cx="8715240" cy="11426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4" name="Retângulo de cantos arredondados 30"/>
          <p:cNvSpPr/>
          <p:nvPr/>
        </p:nvSpPr>
        <p:spPr>
          <a:xfrm>
            <a:off x="1794960" y="24040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Retângulo de cantos arredondados 31"/>
          <p:cNvSpPr/>
          <p:nvPr/>
        </p:nvSpPr>
        <p:spPr>
          <a:xfrm>
            <a:off x="2866320" y="24040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Retângulo de cantos arredondados 32"/>
          <p:cNvSpPr/>
          <p:nvPr/>
        </p:nvSpPr>
        <p:spPr>
          <a:xfrm>
            <a:off x="3938040" y="24040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Retângulo de cantos arredondados 33"/>
          <p:cNvSpPr/>
          <p:nvPr/>
        </p:nvSpPr>
        <p:spPr>
          <a:xfrm>
            <a:off x="5009400" y="24040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VLF4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tângulo de cantos arredondados 34"/>
          <p:cNvSpPr/>
          <p:nvPr/>
        </p:nvSpPr>
        <p:spPr>
          <a:xfrm>
            <a:off x="6081120" y="24040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Retângulo de cantos arredondados 35"/>
          <p:cNvSpPr/>
          <p:nvPr/>
        </p:nvSpPr>
        <p:spPr>
          <a:xfrm>
            <a:off x="7152840" y="24040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VLF6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Retângulo de cantos arredondados 36"/>
          <p:cNvSpPr/>
          <p:nvPr/>
        </p:nvSpPr>
        <p:spPr>
          <a:xfrm>
            <a:off x="8224200" y="24040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tângulo de cantos arredondados 37"/>
          <p:cNvSpPr/>
          <p:nvPr/>
        </p:nvSpPr>
        <p:spPr>
          <a:xfrm>
            <a:off x="9295920" y="240408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VLF8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tângulo de cantos arredondados 38"/>
          <p:cNvSpPr/>
          <p:nvPr/>
        </p:nvSpPr>
        <p:spPr>
          <a:xfrm>
            <a:off x="1784520" y="241128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VLF25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3" name="Retângulo de cantos arredondados 39"/>
          <p:cNvSpPr/>
          <p:nvPr/>
        </p:nvSpPr>
        <p:spPr>
          <a:xfrm>
            <a:off x="2866680" y="240408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VLF26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Retângulo de cantos arredondados 40"/>
          <p:cNvSpPr/>
          <p:nvPr/>
        </p:nvSpPr>
        <p:spPr>
          <a:xfrm>
            <a:off x="3938040" y="240264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VLF27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Retângulo de cantos arredondados 41"/>
          <p:cNvSpPr/>
          <p:nvPr/>
        </p:nvSpPr>
        <p:spPr>
          <a:xfrm>
            <a:off x="5009400" y="23947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VLF28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Retângulo 42"/>
          <p:cNvSpPr/>
          <p:nvPr/>
        </p:nvSpPr>
        <p:spPr>
          <a:xfrm>
            <a:off x="381960" y="1360440"/>
            <a:ext cx="9457560" cy="12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pt-BR" sz="2600" spc="-1" strike="noStrike">
                <a:solidFill>
                  <a:srgbClr val="292a76"/>
                </a:solidFill>
                <a:latin typeface="Calibri"/>
                <a:ea typeface="Calibri"/>
              </a:rPr>
              <a:t>O mecanismo do Transaction Log utiliza o arquivo de forma circular: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1"/>
          <p:cNvSpPr>
            <a:spLocks noGrp="1"/>
          </p:cNvSpPr>
          <p:nvPr>
            <p:ph type="sldNum" idx="16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091F1F0-E2AE-45FB-B844-CF3422EE7FC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10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4" dur="indefinite" restart="never" nodeType="tmRoot">
          <p:childTnLst>
            <p:seq>
              <p:cTn id="215" dur="indefinite" nodeType="mainSeq">
                <p:childTnLst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500"/>
                            </p:stCondLst>
                            <p:childTnLst>
                              <p:par>
                                <p:cTn id="23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ítulo 1"/>
          <p:cNvSpPr/>
          <p:nvPr/>
        </p:nvSpPr>
        <p:spPr>
          <a:xfrm>
            <a:off x="689040" y="40716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-1" strike="noStrike">
                <a:solidFill>
                  <a:srgbClr val="292a76"/>
                </a:solidFill>
                <a:latin typeface="Calibri"/>
              </a:rPr>
              <a:t>Sequência de Backup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Seta para a direita 5"/>
          <p:cNvSpPr/>
          <p:nvPr/>
        </p:nvSpPr>
        <p:spPr>
          <a:xfrm>
            <a:off x="1883880" y="2639160"/>
            <a:ext cx="8280720" cy="19440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9ac2f5"/>
              </a:gs>
              <a:gs pos="50000">
                <a:srgbClr val="c1d7f7"/>
              </a:gs>
              <a:gs pos="100000">
                <a:srgbClr val="e0ebfa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cxnSp>
        <p:nvCxnSpPr>
          <p:cNvPr id="150" name="Conector reto 6"/>
          <p:cNvCxnSpPr/>
          <p:nvPr/>
        </p:nvCxnSpPr>
        <p:spPr>
          <a:xfrm flipV="1">
            <a:off x="1883520" y="2071800"/>
            <a:ext cx="17640" cy="2007720"/>
          </a:xfrm>
          <a:prstGeom prst="straightConnector1">
            <a:avLst/>
          </a:prstGeom>
          <a:ln>
            <a:solidFill>
              <a:srgbClr val="5b9bd5"/>
            </a:solidFill>
          </a:ln>
        </p:spPr>
      </p:cxnSp>
      <p:sp>
        <p:nvSpPr>
          <p:cNvPr id="151" name="Retângulo 8"/>
          <p:cNvSpPr/>
          <p:nvPr/>
        </p:nvSpPr>
        <p:spPr>
          <a:xfrm>
            <a:off x="1379880" y="1487160"/>
            <a:ext cx="1042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6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Backup Full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2" name="Conector reto 9"/>
          <p:cNvCxnSpPr/>
          <p:nvPr/>
        </p:nvCxnSpPr>
        <p:spPr>
          <a:xfrm flipV="1">
            <a:off x="2782080" y="2783160"/>
            <a:ext cx="360" cy="1296360"/>
          </a:xfrm>
          <a:prstGeom prst="straightConnector1">
            <a:avLst/>
          </a:prstGeom>
          <a:ln>
            <a:solidFill>
              <a:srgbClr val="5b9bd5"/>
            </a:solidFill>
          </a:ln>
        </p:spPr>
      </p:cxnSp>
      <p:sp>
        <p:nvSpPr>
          <p:cNvPr id="153" name="Retângulo 10"/>
          <p:cNvSpPr/>
          <p:nvPr/>
        </p:nvSpPr>
        <p:spPr>
          <a:xfrm>
            <a:off x="2346480" y="2198520"/>
            <a:ext cx="898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6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Backup TLog 1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4" name="Conector reto 11"/>
          <p:cNvCxnSpPr/>
          <p:nvPr/>
        </p:nvCxnSpPr>
        <p:spPr>
          <a:xfrm flipV="1">
            <a:off x="3683880" y="2783160"/>
            <a:ext cx="360" cy="1296360"/>
          </a:xfrm>
          <a:prstGeom prst="straightConnector1">
            <a:avLst/>
          </a:prstGeom>
          <a:ln>
            <a:solidFill>
              <a:srgbClr val="5b9bd5"/>
            </a:solidFill>
          </a:ln>
        </p:spPr>
      </p:cxnSp>
      <p:cxnSp>
        <p:nvCxnSpPr>
          <p:cNvPr id="155" name="Conector reto 12"/>
          <p:cNvCxnSpPr/>
          <p:nvPr/>
        </p:nvCxnSpPr>
        <p:spPr>
          <a:xfrm flipV="1">
            <a:off x="4582440" y="2783160"/>
            <a:ext cx="360" cy="1296360"/>
          </a:xfrm>
          <a:prstGeom prst="straightConnector1">
            <a:avLst/>
          </a:prstGeom>
          <a:ln>
            <a:solidFill>
              <a:srgbClr val="5b9bd5"/>
            </a:solidFill>
          </a:ln>
        </p:spPr>
      </p:cxnSp>
      <p:cxnSp>
        <p:nvCxnSpPr>
          <p:cNvPr id="156" name="Conector reto 13"/>
          <p:cNvCxnSpPr/>
          <p:nvPr/>
        </p:nvCxnSpPr>
        <p:spPr>
          <a:xfrm flipV="1">
            <a:off x="5483880" y="2783160"/>
            <a:ext cx="360" cy="1296360"/>
          </a:xfrm>
          <a:prstGeom prst="straightConnector1">
            <a:avLst/>
          </a:prstGeom>
          <a:ln>
            <a:solidFill>
              <a:srgbClr val="5b9bd5"/>
            </a:solidFill>
          </a:ln>
        </p:spPr>
      </p:cxnSp>
      <p:sp>
        <p:nvSpPr>
          <p:cNvPr id="157" name="Retângulo 14"/>
          <p:cNvSpPr/>
          <p:nvPr/>
        </p:nvSpPr>
        <p:spPr>
          <a:xfrm>
            <a:off x="3261600" y="2207160"/>
            <a:ext cx="9154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6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Backup TLog 2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Retângulo 15"/>
          <p:cNvSpPr/>
          <p:nvPr/>
        </p:nvSpPr>
        <p:spPr>
          <a:xfrm>
            <a:off x="4156920" y="2207160"/>
            <a:ext cx="898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6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Backup TLog 3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Retângulo 16"/>
          <p:cNvSpPr/>
          <p:nvPr/>
        </p:nvSpPr>
        <p:spPr>
          <a:xfrm>
            <a:off x="5041080" y="2198520"/>
            <a:ext cx="898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6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Backup TLog 4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0" name="Conector reto 17"/>
          <p:cNvCxnSpPr/>
          <p:nvPr/>
        </p:nvCxnSpPr>
        <p:spPr>
          <a:xfrm flipV="1">
            <a:off x="6420240" y="2071800"/>
            <a:ext cx="17640" cy="2007720"/>
          </a:xfrm>
          <a:prstGeom prst="straightConnector1">
            <a:avLst/>
          </a:prstGeom>
          <a:ln>
            <a:solidFill>
              <a:srgbClr val="5b9bd5"/>
            </a:solidFill>
          </a:ln>
        </p:spPr>
      </p:cxnSp>
      <p:sp>
        <p:nvSpPr>
          <p:cNvPr id="161" name="Retângulo 18"/>
          <p:cNvSpPr/>
          <p:nvPr/>
        </p:nvSpPr>
        <p:spPr>
          <a:xfrm>
            <a:off x="5916240" y="1487160"/>
            <a:ext cx="1042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6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Backup Diff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2" name="Conector reto 19"/>
          <p:cNvCxnSpPr/>
          <p:nvPr/>
        </p:nvCxnSpPr>
        <p:spPr>
          <a:xfrm flipV="1">
            <a:off x="7390800" y="2791800"/>
            <a:ext cx="360" cy="1296360"/>
          </a:xfrm>
          <a:prstGeom prst="straightConnector1">
            <a:avLst/>
          </a:prstGeom>
          <a:ln>
            <a:solidFill>
              <a:srgbClr val="5b9bd5"/>
            </a:solidFill>
          </a:ln>
        </p:spPr>
      </p:cxnSp>
      <p:cxnSp>
        <p:nvCxnSpPr>
          <p:cNvPr id="163" name="Conector reto 20"/>
          <p:cNvCxnSpPr/>
          <p:nvPr/>
        </p:nvCxnSpPr>
        <p:spPr>
          <a:xfrm flipV="1">
            <a:off x="8292240" y="2791800"/>
            <a:ext cx="360" cy="1296360"/>
          </a:xfrm>
          <a:prstGeom prst="straightConnector1">
            <a:avLst/>
          </a:prstGeom>
          <a:ln>
            <a:solidFill>
              <a:srgbClr val="5b9bd5"/>
            </a:solidFill>
          </a:ln>
        </p:spPr>
      </p:cxnSp>
      <p:sp>
        <p:nvSpPr>
          <p:cNvPr id="164" name="Retângulo 21"/>
          <p:cNvSpPr/>
          <p:nvPr/>
        </p:nvSpPr>
        <p:spPr>
          <a:xfrm>
            <a:off x="6975720" y="2215800"/>
            <a:ext cx="86364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6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Backup TLog 5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Retângulo 22"/>
          <p:cNvSpPr/>
          <p:nvPr/>
        </p:nvSpPr>
        <p:spPr>
          <a:xfrm>
            <a:off x="7859880" y="2207160"/>
            <a:ext cx="9154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16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alibri"/>
              </a:rPr>
              <a:t>Backup TLog 6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Retângulo 23"/>
          <p:cNvSpPr/>
          <p:nvPr/>
        </p:nvSpPr>
        <p:spPr>
          <a:xfrm>
            <a:off x="1076760" y="4375800"/>
            <a:ext cx="10803240" cy="15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5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292a76"/>
                </a:solidFill>
                <a:latin typeface="Segoe"/>
              </a:rPr>
              <a:t>Uma sequencia de backup sempre se inicia com um backup FULL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292a76"/>
                </a:solidFill>
                <a:latin typeface="Segoe"/>
              </a:rPr>
              <a:t>Se você alterar o Recovery Model para Simple quebra a corrente de Logs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5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292a76"/>
                </a:solidFill>
                <a:latin typeface="Segoe"/>
              </a:rPr>
              <a:t>Ao alterar de volta para FULL, só terá efeito após um backup Full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7" name="Grupo 24"/>
          <p:cNvGrpSpPr/>
          <p:nvPr/>
        </p:nvGrpSpPr>
        <p:grpSpPr>
          <a:xfrm>
            <a:off x="2031120" y="3203640"/>
            <a:ext cx="237600" cy="815400"/>
            <a:chOff x="2031120" y="3203640"/>
            <a:chExt cx="237600" cy="815400"/>
          </a:xfrm>
        </p:grpSpPr>
        <p:cxnSp>
          <p:nvCxnSpPr>
            <p:cNvPr id="168" name="Conector reto 25"/>
            <p:cNvCxnSpPr/>
            <p:nvPr/>
          </p:nvCxnSpPr>
          <p:spPr>
            <a:xfrm>
              <a:off x="2149920" y="344268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  <p:sp>
          <p:nvSpPr>
            <p:cNvPr id="169" name="CaixaDeTexto 26"/>
            <p:cNvSpPr/>
            <p:nvPr/>
          </p:nvSpPr>
          <p:spPr>
            <a:xfrm>
              <a:off x="2031120" y="3203640"/>
              <a:ext cx="23760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1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0" name="Grupo 27"/>
          <p:cNvGrpSpPr/>
          <p:nvPr/>
        </p:nvGrpSpPr>
        <p:grpSpPr>
          <a:xfrm>
            <a:off x="2206440" y="3205440"/>
            <a:ext cx="237600" cy="813600"/>
            <a:chOff x="2206440" y="3205440"/>
            <a:chExt cx="237600" cy="813600"/>
          </a:xfrm>
        </p:grpSpPr>
        <p:sp>
          <p:nvSpPr>
            <p:cNvPr id="171" name="CaixaDeTexto 28"/>
            <p:cNvSpPr/>
            <p:nvPr/>
          </p:nvSpPr>
          <p:spPr>
            <a:xfrm>
              <a:off x="2206440" y="3205440"/>
              <a:ext cx="23760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2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72" name="Conector reto 29"/>
            <p:cNvCxnSpPr/>
            <p:nvPr/>
          </p:nvCxnSpPr>
          <p:spPr>
            <a:xfrm>
              <a:off x="2325240" y="344268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173" name="Grupo 30"/>
          <p:cNvGrpSpPr/>
          <p:nvPr/>
        </p:nvGrpSpPr>
        <p:grpSpPr>
          <a:xfrm>
            <a:off x="2390760" y="3202200"/>
            <a:ext cx="237600" cy="816840"/>
            <a:chOff x="2390760" y="3202200"/>
            <a:chExt cx="237600" cy="816840"/>
          </a:xfrm>
        </p:grpSpPr>
        <p:sp>
          <p:nvSpPr>
            <p:cNvPr id="174" name="CaixaDeTexto 31"/>
            <p:cNvSpPr/>
            <p:nvPr/>
          </p:nvSpPr>
          <p:spPr>
            <a:xfrm>
              <a:off x="2390760" y="3202200"/>
              <a:ext cx="23760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3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75" name="Conector reto 32"/>
            <p:cNvCxnSpPr/>
            <p:nvPr/>
          </p:nvCxnSpPr>
          <p:spPr>
            <a:xfrm>
              <a:off x="2508840" y="344268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176" name="Grupo 33"/>
          <p:cNvGrpSpPr/>
          <p:nvPr/>
        </p:nvGrpSpPr>
        <p:grpSpPr>
          <a:xfrm>
            <a:off x="2918880" y="3202200"/>
            <a:ext cx="237600" cy="816840"/>
            <a:chOff x="2918880" y="3202200"/>
            <a:chExt cx="237600" cy="816840"/>
          </a:xfrm>
        </p:grpSpPr>
        <p:sp>
          <p:nvSpPr>
            <p:cNvPr id="177" name="CaixaDeTexto 34"/>
            <p:cNvSpPr/>
            <p:nvPr/>
          </p:nvSpPr>
          <p:spPr>
            <a:xfrm>
              <a:off x="2918880" y="3202200"/>
              <a:ext cx="23760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4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78" name="Conector reto 35"/>
            <p:cNvCxnSpPr/>
            <p:nvPr/>
          </p:nvCxnSpPr>
          <p:spPr>
            <a:xfrm>
              <a:off x="3038040" y="344268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179" name="Grupo 36"/>
          <p:cNvGrpSpPr/>
          <p:nvPr/>
        </p:nvGrpSpPr>
        <p:grpSpPr>
          <a:xfrm>
            <a:off x="3106080" y="3201480"/>
            <a:ext cx="237600" cy="817560"/>
            <a:chOff x="3106080" y="3201480"/>
            <a:chExt cx="237600" cy="817560"/>
          </a:xfrm>
        </p:grpSpPr>
        <p:sp>
          <p:nvSpPr>
            <p:cNvPr id="180" name="CaixaDeTexto 37"/>
            <p:cNvSpPr/>
            <p:nvPr/>
          </p:nvSpPr>
          <p:spPr>
            <a:xfrm>
              <a:off x="3106080" y="3201480"/>
              <a:ext cx="23760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5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81" name="Conector reto 38"/>
            <p:cNvCxnSpPr/>
            <p:nvPr/>
          </p:nvCxnSpPr>
          <p:spPr>
            <a:xfrm>
              <a:off x="3224880" y="344268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182" name="Grupo 39"/>
          <p:cNvGrpSpPr/>
          <p:nvPr/>
        </p:nvGrpSpPr>
        <p:grpSpPr>
          <a:xfrm>
            <a:off x="3279960" y="3200760"/>
            <a:ext cx="237600" cy="818280"/>
            <a:chOff x="3279960" y="3200760"/>
            <a:chExt cx="237600" cy="818280"/>
          </a:xfrm>
        </p:grpSpPr>
        <p:sp>
          <p:nvSpPr>
            <p:cNvPr id="183" name="CaixaDeTexto 40"/>
            <p:cNvSpPr/>
            <p:nvPr/>
          </p:nvSpPr>
          <p:spPr>
            <a:xfrm>
              <a:off x="3279960" y="3200760"/>
              <a:ext cx="23760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6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84" name="Conector reto 41"/>
            <p:cNvCxnSpPr/>
            <p:nvPr/>
          </p:nvCxnSpPr>
          <p:spPr>
            <a:xfrm>
              <a:off x="3399120" y="344268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185" name="Grupo 42"/>
          <p:cNvGrpSpPr/>
          <p:nvPr/>
        </p:nvGrpSpPr>
        <p:grpSpPr>
          <a:xfrm>
            <a:off x="3827160" y="3197160"/>
            <a:ext cx="237600" cy="818280"/>
            <a:chOff x="3827160" y="3197160"/>
            <a:chExt cx="237600" cy="818280"/>
          </a:xfrm>
        </p:grpSpPr>
        <p:sp>
          <p:nvSpPr>
            <p:cNvPr id="186" name="CaixaDeTexto 43"/>
            <p:cNvSpPr/>
            <p:nvPr/>
          </p:nvSpPr>
          <p:spPr>
            <a:xfrm>
              <a:off x="3827160" y="3197160"/>
              <a:ext cx="23760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7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87" name="Conector reto 44"/>
            <p:cNvCxnSpPr/>
            <p:nvPr/>
          </p:nvCxnSpPr>
          <p:spPr>
            <a:xfrm>
              <a:off x="3946320" y="343944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188" name="Grupo 45"/>
          <p:cNvGrpSpPr/>
          <p:nvPr/>
        </p:nvGrpSpPr>
        <p:grpSpPr>
          <a:xfrm>
            <a:off x="4015800" y="3211920"/>
            <a:ext cx="239040" cy="818280"/>
            <a:chOff x="4015800" y="3211920"/>
            <a:chExt cx="239040" cy="818280"/>
          </a:xfrm>
        </p:grpSpPr>
        <p:sp>
          <p:nvSpPr>
            <p:cNvPr id="189" name="CaixaDeTexto 46"/>
            <p:cNvSpPr/>
            <p:nvPr/>
          </p:nvSpPr>
          <p:spPr>
            <a:xfrm>
              <a:off x="4015800" y="3211920"/>
              <a:ext cx="23904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8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90" name="Conector reto 47"/>
            <p:cNvCxnSpPr/>
            <p:nvPr/>
          </p:nvCxnSpPr>
          <p:spPr>
            <a:xfrm>
              <a:off x="4132080" y="345420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191" name="Grupo 48"/>
          <p:cNvGrpSpPr/>
          <p:nvPr/>
        </p:nvGrpSpPr>
        <p:grpSpPr>
          <a:xfrm>
            <a:off x="4193640" y="3202560"/>
            <a:ext cx="239040" cy="818280"/>
            <a:chOff x="4193640" y="3202560"/>
            <a:chExt cx="239040" cy="818280"/>
          </a:xfrm>
        </p:grpSpPr>
        <p:sp>
          <p:nvSpPr>
            <p:cNvPr id="192" name="CaixaDeTexto 49"/>
            <p:cNvSpPr/>
            <p:nvPr/>
          </p:nvSpPr>
          <p:spPr>
            <a:xfrm>
              <a:off x="4193640" y="3202560"/>
              <a:ext cx="23904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9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93" name="Conector reto 50"/>
            <p:cNvCxnSpPr/>
            <p:nvPr/>
          </p:nvCxnSpPr>
          <p:spPr>
            <a:xfrm>
              <a:off x="4309920" y="344484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194" name="Grupo 51"/>
          <p:cNvGrpSpPr/>
          <p:nvPr/>
        </p:nvGrpSpPr>
        <p:grpSpPr>
          <a:xfrm>
            <a:off x="4662000" y="3206520"/>
            <a:ext cx="295560" cy="818280"/>
            <a:chOff x="4662000" y="3206520"/>
            <a:chExt cx="295560" cy="818280"/>
          </a:xfrm>
        </p:grpSpPr>
        <p:sp>
          <p:nvSpPr>
            <p:cNvPr id="195" name="CaixaDeTexto 52"/>
            <p:cNvSpPr/>
            <p:nvPr/>
          </p:nvSpPr>
          <p:spPr>
            <a:xfrm>
              <a:off x="4662000" y="320652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10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96" name="Conector reto 53"/>
            <p:cNvCxnSpPr/>
            <p:nvPr/>
          </p:nvCxnSpPr>
          <p:spPr>
            <a:xfrm>
              <a:off x="4809600" y="344880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197" name="Grupo 54"/>
          <p:cNvGrpSpPr/>
          <p:nvPr/>
        </p:nvGrpSpPr>
        <p:grpSpPr>
          <a:xfrm>
            <a:off x="4841640" y="3221640"/>
            <a:ext cx="295560" cy="818280"/>
            <a:chOff x="4841640" y="3221640"/>
            <a:chExt cx="295560" cy="818280"/>
          </a:xfrm>
        </p:grpSpPr>
        <p:sp>
          <p:nvSpPr>
            <p:cNvPr id="198" name="CaixaDeTexto 55"/>
            <p:cNvSpPr/>
            <p:nvPr/>
          </p:nvSpPr>
          <p:spPr>
            <a:xfrm>
              <a:off x="4841640" y="322164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11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99" name="Conector reto 56"/>
            <p:cNvCxnSpPr/>
            <p:nvPr/>
          </p:nvCxnSpPr>
          <p:spPr>
            <a:xfrm>
              <a:off x="4995360" y="346356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00" name="Grupo 57"/>
          <p:cNvGrpSpPr/>
          <p:nvPr/>
        </p:nvGrpSpPr>
        <p:grpSpPr>
          <a:xfrm>
            <a:off x="5019480" y="3211920"/>
            <a:ext cx="295560" cy="818280"/>
            <a:chOff x="5019480" y="3211920"/>
            <a:chExt cx="295560" cy="818280"/>
          </a:xfrm>
        </p:grpSpPr>
        <p:sp>
          <p:nvSpPr>
            <p:cNvPr id="201" name="CaixaDeTexto 58"/>
            <p:cNvSpPr/>
            <p:nvPr/>
          </p:nvSpPr>
          <p:spPr>
            <a:xfrm>
              <a:off x="5019480" y="321192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12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02" name="Conector reto 59"/>
            <p:cNvCxnSpPr/>
            <p:nvPr/>
          </p:nvCxnSpPr>
          <p:spPr>
            <a:xfrm>
              <a:off x="5173200" y="345420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03" name="Grupo 60"/>
          <p:cNvGrpSpPr/>
          <p:nvPr/>
        </p:nvGrpSpPr>
        <p:grpSpPr>
          <a:xfrm>
            <a:off x="5608800" y="3159720"/>
            <a:ext cx="295560" cy="818280"/>
            <a:chOff x="5608800" y="3159720"/>
            <a:chExt cx="295560" cy="818280"/>
          </a:xfrm>
        </p:grpSpPr>
        <p:sp>
          <p:nvSpPr>
            <p:cNvPr id="204" name="CaixaDeTexto 61"/>
            <p:cNvSpPr/>
            <p:nvPr/>
          </p:nvSpPr>
          <p:spPr>
            <a:xfrm>
              <a:off x="5608800" y="315972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13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05" name="Conector reto 62"/>
            <p:cNvCxnSpPr/>
            <p:nvPr/>
          </p:nvCxnSpPr>
          <p:spPr>
            <a:xfrm>
              <a:off x="5756400" y="340200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06" name="Grupo 63"/>
          <p:cNvGrpSpPr/>
          <p:nvPr/>
        </p:nvGrpSpPr>
        <p:grpSpPr>
          <a:xfrm>
            <a:off x="5788440" y="3174840"/>
            <a:ext cx="295560" cy="818280"/>
            <a:chOff x="5788440" y="3174840"/>
            <a:chExt cx="295560" cy="818280"/>
          </a:xfrm>
        </p:grpSpPr>
        <p:sp>
          <p:nvSpPr>
            <p:cNvPr id="207" name="CaixaDeTexto 64"/>
            <p:cNvSpPr/>
            <p:nvPr/>
          </p:nvSpPr>
          <p:spPr>
            <a:xfrm>
              <a:off x="5788440" y="317484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14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08" name="Conector reto 65"/>
            <p:cNvCxnSpPr/>
            <p:nvPr/>
          </p:nvCxnSpPr>
          <p:spPr>
            <a:xfrm>
              <a:off x="5942160" y="341676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09" name="Grupo 66"/>
          <p:cNvGrpSpPr/>
          <p:nvPr/>
        </p:nvGrpSpPr>
        <p:grpSpPr>
          <a:xfrm>
            <a:off x="5966280" y="3165120"/>
            <a:ext cx="295560" cy="818280"/>
            <a:chOff x="5966280" y="3165120"/>
            <a:chExt cx="295560" cy="818280"/>
          </a:xfrm>
        </p:grpSpPr>
        <p:sp>
          <p:nvSpPr>
            <p:cNvPr id="210" name="CaixaDeTexto 67"/>
            <p:cNvSpPr/>
            <p:nvPr/>
          </p:nvSpPr>
          <p:spPr>
            <a:xfrm>
              <a:off x="5966280" y="316512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15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11" name="Conector reto 68"/>
            <p:cNvCxnSpPr/>
            <p:nvPr/>
          </p:nvCxnSpPr>
          <p:spPr>
            <a:xfrm>
              <a:off x="6120000" y="340740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12" name="Grupo 69"/>
          <p:cNvGrpSpPr/>
          <p:nvPr/>
        </p:nvGrpSpPr>
        <p:grpSpPr>
          <a:xfrm>
            <a:off x="6548040" y="3186720"/>
            <a:ext cx="295560" cy="818280"/>
            <a:chOff x="6548040" y="3186720"/>
            <a:chExt cx="295560" cy="818280"/>
          </a:xfrm>
        </p:grpSpPr>
        <p:sp>
          <p:nvSpPr>
            <p:cNvPr id="213" name="CaixaDeTexto 70"/>
            <p:cNvSpPr/>
            <p:nvPr/>
          </p:nvSpPr>
          <p:spPr>
            <a:xfrm>
              <a:off x="6548040" y="318672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16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14" name="Conector reto 71"/>
            <p:cNvCxnSpPr/>
            <p:nvPr/>
          </p:nvCxnSpPr>
          <p:spPr>
            <a:xfrm>
              <a:off x="6695640" y="342900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15" name="Grupo 72"/>
          <p:cNvGrpSpPr/>
          <p:nvPr/>
        </p:nvGrpSpPr>
        <p:grpSpPr>
          <a:xfrm>
            <a:off x="6727320" y="3201840"/>
            <a:ext cx="295560" cy="817920"/>
            <a:chOff x="6727320" y="3201840"/>
            <a:chExt cx="295560" cy="817920"/>
          </a:xfrm>
        </p:grpSpPr>
        <p:sp>
          <p:nvSpPr>
            <p:cNvPr id="216" name="CaixaDeTexto 73"/>
            <p:cNvSpPr/>
            <p:nvPr/>
          </p:nvSpPr>
          <p:spPr>
            <a:xfrm>
              <a:off x="6727320" y="320184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17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17" name="Conector reto 74"/>
            <p:cNvCxnSpPr/>
            <p:nvPr/>
          </p:nvCxnSpPr>
          <p:spPr>
            <a:xfrm>
              <a:off x="6881400" y="344376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18" name="Grupo 75"/>
          <p:cNvGrpSpPr/>
          <p:nvPr/>
        </p:nvGrpSpPr>
        <p:grpSpPr>
          <a:xfrm>
            <a:off x="6905160" y="3192120"/>
            <a:ext cx="295560" cy="818280"/>
            <a:chOff x="6905160" y="3192120"/>
            <a:chExt cx="295560" cy="818280"/>
          </a:xfrm>
        </p:grpSpPr>
        <p:sp>
          <p:nvSpPr>
            <p:cNvPr id="219" name="CaixaDeTexto 76"/>
            <p:cNvSpPr/>
            <p:nvPr/>
          </p:nvSpPr>
          <p:spPr>
            <a:xfrm>
              <a:off x="6905160" y="319212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18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20" name="Conector reto 77"/>
            <p:cNvCxnSpPr/>
            <p:nvPr/>
          </p:nvCxnSpPr>
          <p:spPr>
            <a:xfrm>
              <a:off x="7059240" y="343440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21" name="Grupo 78"/>
          <p:cNvGrpSpPr/>
          <p:nvPr/>
        </p:nvGrpSpPr>
        <p:grpSpPr>
          <a:xfrm>
            <a:off x="7498080" y="3200040"/>
            <a:ext cx="295560" cy="818280"/>
            <a:chOff x="7498080" y="3200040"/>
            <a:chExt cx="295560" cy="818280"/>
          </a:xfrm>
        </p:grpSpPr>
        <p:sp>
          <p:nvSpPr>
            <p:cNvPr id="222" name="CaixaDeTexto 79"/>
            <p:cNvSpPr/>
            <p:nvPr/>
          </p:nvSpPr>
          <p:spPr>
            <a:xfrm>
              <a:off x="7498080" y="320004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19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23" name="Conector reto 80"/>
            <p:cNvCxnSpPr/>
            <p:nvPr/>
          </p:nvCxnSpPr>
          <p:spPr>
            <a:xfrm>
              <a:off x="7645680" y="344196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24" name="Grupo 81"/>
          <p:cNvGrpSpPr/>
          <p:nvPr/>
        </p:nvGrpSpPr>
        <p:grpSpPr>
          <a:xfrm>
            <a:off x="7677720" y="3214800"/>
            <a:ext cx="295560" cy="818280"/>
            <a:chOff x="7677720" y="3214800"/>
            <a:chExt cx="295560" cy="818280"/>
          </a:xfrm>
        </p:grpSpPr>
        <p:sp>
          <p:nvSpPr>
            <p:cNvPr id="225" name="CaixaDeTexto 82"/>
            <p:cNvSpPr/>
            <p:nvPr/>
          </p:nvSpPr>
          <p:spPr>
            <a:xfrm>
              <a:off x="7677720" y="321480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20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26" name="Conector reto 83"/>
            <p:cNvCxnSpPr/>
            <p:nvPr/>
          </p:nvCxnSpPr>
          <p:spPr>
            <a:xfrm>
              <a:off x="7831440" y="345708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27" name="Grupo 84"/>
          <p:cNvGrpSpPr/>
          <p:nvPr/>
        </p:nvGrpSpPr>
        <p:grpSpPr>
          <a:xfrm>
            <a:off x="7855560" y="3205440"/>
            <a:ext cx="295560" cy="818280"/>
            <a:chOff x="7855560" y="3205440"/>
            <a:chExt cx="295560" cy="818280"/>
          </a:xfrm>
        </p:grpSpPr>
        <p:sp>
          <p:nvSpPr>
            <p:cNvPr id="228" name="CaixaDeTexto 85"/>
            <p:cNvSpPr/>
            <p:nvPr/>
          </p:nvSpPr>
          <p:spPr>
            <a:xfrm>
              <a:off x="7855560" y="320544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21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29" name="Conector reto 86"/>
            <p:cNvCxnSpPr/>
            <p:nvPr/>
          </p:nvCxnSpPr>
          <p:spPr>
            <a:xfrm>
              <a:off x="8009280" y="344736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30" name="Grupo 87"/>
          <p:cNvGrpSpPr/>
          <p:nvPr/>
        </p:nvGrpSpPr>
        <p:grpSpPr>
          <a:xfrm>
            <a:off x="8413920" y="3212280"/>
            <a:ext cx="295560" cy="818280"/>
            <a:chOff x="8413920" y="3212280"/>
            <a:chExt cx="295560" cy="818280"/>
          </a:xfrm>
        </p:grpSpPr>
        <p:sp>
          <p:nvSpPr>
            <p:cNvPr id="231" name="CaixaDeTexto 88"/>
            <p:cNvSpPr/>
            <p:nvPr/>
          </p:nvSpPr>
          <p:spPr>
            <a:xfrm>
              <a:off x="8413920" y="321228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22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32" name="Conector reto 89"/>
            <p:cNvCxnSpPr/>
            <p:nvPr/>
          </p:nvCxnSpPr>
          <p:spPr>
            <a:xfrm>
              <a:off x="8561160" y="345456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33" name="Grupo 90"/>
          <p:cNvGrpSpPr/>
          <p:nvPr/>
        </p:nvGrpSpPr>
        <p:grpSpPr>
          <a:xfrm>
            <a:off x="8593200" y="3227040"/>
            <a:ext cx="295560" cy="818280"/>
            <a:chOff x="8593200" y="3227040"/>
            <a:chExt cx="295560" cy="818280"/>
          </a:xfrm>
        </p:grpSpPr>
        <p:sp>
          <p:nvSpPr>
            <p:cNvPr id="234" name="CaixaDeTexto 91"/>
            <p:cNvSpPr/>
            <p:nvPr/>
          </p:nvSpPr>
          <p:spPr>
            <a:xfrm>
              <a:off x="8593200" y="322704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23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35" name="Conector reto 92"/>
            <p:cNvCxnSpPr/>
            <p:nvPr/>
          </p:nvCxnSpPr>
          <p:spPr>
            <a:xfrm>
              <a:off x="8747280" y="346932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36" name="Grupo 93"/>
          <p:cNvGrpSpPr/>
          <p:nvPr/>
        </p:nvGrpSpPr>
        <p:grpSpPr>
          <a:xfrm>
            <a:off x="8771040" y="3217680"/>
            <a:ext cx="295560" cy="818280"/>
            <a:chOff x="8771040" y="3217680"/>
            <a:chExt cx="295560" cy="818280"/>
          </a:xfrm>
        </p:grpSpPr>
        <p:sp>
          <p:nvSpPr>
            <p:cNvPr id="237" name="CaixaDeTexto 94"/>
            <p:cNvSpPr/>
            <p:nvPr/>
          </p:nvSpPr>
          <p:spPr>
            <a:xfrm>
              <a:off x="8771040" y="321768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24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38" name="Conector reto 95"/>
            <p:cNvCxnSpPr/>
            <p:nvPr/>
          </p:nvCxnSpPr>
          <p:spPr>
            <a:xfrm>
              <a:off x="8925120" y="345996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39" name="Grupo 96"/>
          <p:cNvGrpSpPr/>
          <p:nvPr/>
        </p:nvGrpSpPr>
        <p:grpSpPr>
          <a:xfrm>
            <a:off x="8961120" y="3214080"/>
            <a:ext cx="295560" cy="818280"/>
            <a:chOff x="8961120" y="3214080"/>
            <a:chExt cx="295560" cy="818280"/>
          </a:xfrm>
        </p:grpSpPr>
        <p:sp>
          <p:nvSpPr>
            <p:cNvPr id="240" name="CaixaDeTexto 97"/>
            <p:cNvSpPr/>
            <p:nvPr/>
          </p:nvSpPr>
          <p:spPr>
            <a:xfrm>
              <a:off x="8961120" y="321408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25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41" name="Conector reto 98"/>
            <p:cNvCxnSpPr/>
            <p:nvPr/>
          </p:nvCxnSpPr>
          <p:spPr>
            <a:xfrm>
              <a:off x="9108360" y="345600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42" name="Grupo 99"/>
          <p:cNvGrpSpPr/>
          <p:nvPr/>
        </p:nvGrpSpPr>
        <p:grpSpPr>
          <a:xfrm>
            <a:off x="9140400" y="3228840"/>
            <a:ext cx="295560" cy="818280"/>
            <a:chOff x="9140400" y="3228840"/>
            <a:chExt cx="295560" cy="818280"/>
          </a:xfrm>
        </p:grpSpPr>
        <p:sp>
          <p:nvSpPr>
            <p:cNvPr id="243" name="CaixaDeTexto 100"/>
            <p:cNvSpPr/>
            <p:nvPr/>
          </p:nvSpPr>
          <p:spPr>
            <a:xfrm>
              <a:off x="9140400" y="322884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26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44" name="Conector reto 101"/>
            <p:cNvCxnSpPr/>
            <p:nvPr/>
          </p:nvCxnSpPr>
          <p:spPr>
            <a:xfrm>
              <a:off x="9294480" y="3471120"/>
              <a:ext cx="360" cy="57636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grpSp>
        <p:nvGrpSpPr>
          <p:cNvPr id="245" name="Grupo 102"/>
          <p:cNvGrpSpPr/>
          <p:nvPr/>
        </p:nvGrpSpPr>
        <p:grpSpPr>
          <a:xfrm>
            <a:off x="9318240" y="3219480"/>
            <a:ext cx="295560" cy="818280"/>
            <a:chOff x="9318240" y="3219480"/>
            <a:chExt cx="295560" cy="818280"/>
          </a:xfrm>
        </p:grpSpPr>
        <p:sp>
          <p:nvSpPr>
            <p:cNvPr id="246" name="CaixaDeTexto 103"/>
            <p:cNvSpPr/>
            <p:nvPr/>
          </p:nvSpPr>
          <p:spPr>
            <a:xfrm>
              <a:off x="9318240" y="3219480"/>
              <a:ext cx="295560" cy="211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pt-BR" sz="800" spc="-1" strike="noStrike">
                  <a:solidFill>
                    <a:schemeClr val="dk1"/>
                  </a:solidFill>
                  <a:latin typeface="Calibri"/>
                </a:rPr>
                <a:t>27</a:t>
              </a:r>
              <a:endParaRPr b="0" lang="pt-BR" sz="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47" name="Conector reto 104"/>
            <p:cNvCxnSpPr/>
            <p:nvPr/>
          </p:nvCxnSpPr>
          <p:spPr>
            <a:xfrm>
              <a:off x="9472320" y="3461400"/>
              <a:ext cx="360" cy="576720"/>
            </a:xfrm>
            <a:prstGeom prst="straightConnector1">
              <a:avLst/>
            </a:prstGeom>
            <a:ln>
              <a:solidFill>
                <a:srgbClr val="44546a">
                  <a:lumMod val="75000"/>
                </a:srgbClr>
              </a:solidFill>
            </a:ln>
          </p:spPr>
        </p:cxnSp>
      </p:grpSp>
      <p:sp>
        <p:nvSpPr>
          <p:cNvPr id="248" name="PlaceHolder 1"/>
          <p:cNvSpPr>
            <a:spLocks noGrp="1"/>
          </p:cNvSpPr>
          <p:nvPr>
            <p:ph type="sldNum" idx="17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932D638-8DF2-44E6-A17F-A7E142ABADCB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3" dur="indefinite" restart="never" nodeType="tmRoot">
          <p:childTnLst>
            <p:seq>
              <p:cTn id="234" dur="indefinite" nodeType="mainSeq">
                <p:childTnLst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500"/>
                            </p:stCondLst>
                            <p:childTnLst>
                              <p:par>
                                <p:cTn id="28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000"/>
                            </p:stCondLst>
                            <p:childTnLst>
                              <p:par>
                                <p:cTn id="28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500"/>
                            </p:stCondLst>
                            <p:childTnLst>
                              <p:par>
                                <p:cTn id="29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000"/>
                            </p:stCondLst>
                            <p:childTnLst>
                              <p:par>
                                <p:cTn id="29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3500"/>
                            </p:stCondLst>
                            <p:childTnLst>
                              <p:par>
                                <p:cTn id="30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4000"/>
                            </p:stCondLst>
                            <p:childTnLst>
                              <p:par>
                                <p:cTn id="30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4500"/>
                            </p:stCondLst>
                            <p:childTnLst>
                              <p:par>
                                <p:cTn id="31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000"/>
                            </p:stCondLst>
                            <p:childTnLst>
                              <p:par>
                                <p:cTn id="31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6000"/>
                            </p:stCondLst>
                            <p:childTnLst>
                              <p:par>
                                <p:cTn id="32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3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3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500"/>
                            </p:stCondLst>
                            <p:childTnLst>
                              <p:par>
                                <p:cTn id="34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8000"/>
                            </p:stCondLst>
                            <p:childTnLst>
                              <p:par>
                                <p:cTn id="34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8500"/>
                            </p:stCondLst>
                            <p:childTnLst>
                              <p:par>
                                <p:cTn id="35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9000"/>
                            </p:stCondLst>
                            <p:childTnLst>
                              <p:par>
                                <p:cTn id="35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9500"/>
                            </p:stCondLst>
                            <p:childTnLst>
                              <p:par>
                                <p:cTn id="36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67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aixaDeTexto 7"/>
          <p:cNvSpPr/>
          <p:nvPr/>
        </p:nvSpPr>
        <p:spPr>
          <a:xfrm>
            <a:off x="795240" y="1300680"/>
            <a:ext cx="11266560" cy="47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Pergunte ao seu gerente: Quanto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tempo de dados pode ser perdido?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Se a resposta dele for ZERO, peça um novo servidor para configurar um Database Mirroring síncrono ou um AlwaysOn AVG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Se a resposta for o mínimo possível com a infra atual, configure backups de log a cada 6 ou 10 minutos dependendo da criticidade do banco. Quanto mais backups de log, mais lento a restauração dos dados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Para bases grandes, realizo um backup FULL no Domingo e backups diferenciais durante a semana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Para bases pequenas, realizo um FULL diariamente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ítulo 1"/>
          <p:cNvSpPr/>
          <p:nvPr/>
        </p:nvSpPr>
        <p:spPr>
          <a:xfrm>
            <a:off x="381960" y="200160"/>
            <a:ext cx="80859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292a76"/>
                </a:solidFill>
                <a:latin typeface="Calibri"/>
                <a:ea typeface="Calibri"/>
              </a:rPr>
              <a:t>Qual política de Backup devo utilizar?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Imagem 5" descr=""/>
          <p:cNvPicPr/>
          <p:nvPr/>
        </p:nvPicPr>
        <p:blipFill>
          <a:blip r:embed="rId1"/>
          <a:stretch/>
        </p:blipFill>
        <p:spPr>
          <a:xfrm>
            <a:off x="8182080" y="1315440"/>
            <a:ext cx="4009320" cy="927000"/>
          </a:xfrm>
          <a:prstGeom prst="rect">
            <a:avLst/>
          </a:prstGeom>
          <a:ln w="0"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sldNum" idx="18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A5876D3-0DC9-45A8-8BF8-9E2785DE0594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8" dur="indefinite" restart="never" nodeType="tmRoot">
          <p:childTnLst>
            <p:seq>
              <p:cTn id="389" dur="indefinite" nodeType="mainSeq">
                <p:childTnLst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4" descr="When I ask the developer if he tested the code we’re about to deploy"/>
          <p:cNvPicPr/>
          <p:nvPr/>
        </p:nvPicPr>
        <p:blipFill>
          <a:blip r:embed="rId1"/>
          <a:stretch/>
        </p:blipFill>
        <p:spPr>
          <a:xfrm>
            <a:off x="4586400" y="1540800"/>
            <a:ext cx="7452720" cy="4192200"/>
          </a:xfrm>
          <a:prstGeom prst="rect">
            <a:avLst/>
          </a:prstGeom>
          <a:ln w="0">
            <a:noFill/>
          </a:ln>
        </p:spPr>
      </p:pic>
      <p:sp>
        <p:nvSpPr>
          <p:cNvPr id="254" name="Retângulo 3"/>
          <p:cNvSpPr/>
          <p:nvPr/>
        </p:nvSpPr>
        <p:spPr>
          <a:xfrm>
            <a:off x="185040" y="1825200"/>
            <a:ext cx="4264560" cy="39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“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Quando seu gerente manda você criar uma política de Backup com zero perda de dados sem uma solução de HA.”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1"/>
          <p:cNvSpPr>
            <a:spLocks noGrp="1"/>
          </p:cNvSpPr>
          <p:nvPr>
            <p:ph type="sldNum" idx="19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9391DB8-F918-4D0E-B6AA-39AA4C90C97C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6" dur="indefinite" restart="never" nodeType="tmRoot">
          <p:childTnLst>
            <p:seq>
              <p:cTn id="407" dur="indefinite" nodeType="mainSeq">
                <p:childTnLst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aixaDeTexto 7"/>
          <p:cNvSpPr/>
          <p:nvPr/>
        </p:nvSpPr>
        <p:spPr>
          <a:xfrm>
            <a:off x="795240" y="1300680"/>
            <a:ext cx="11266560" cy="460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600" spc="-1" strike="noStrike">
                <a:solidFill>
                  <a:srgbClr val="292a76"/>
                </a:solidFill>
                <a:latin typeface="Calibri"/>
                <a:ea typeface="Calibri"/>
              </a:rPr>
              <a:t>Onde devo armazenar o meu Backup?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Mesmo disco da base? </a:t>
            </a:r>
            <a:r>
              <a:rPr b="0" lang="pt-BR" sz="2400" spc="-1" strike="noStrike">
                <a:solidFill>
                  <a:srgbClr val="ff0000"/>
                </a:solidFill>
                <a:latin typeface="Calibri"/>
                <a:ea typeface="Calibri"/>
              </a:rPr>
              <a:t>(</a:t>
            </a:r>
            <a:r>
              <a:rPr b="1" lang="pt-BR" sz="2400" spc="-1" strike="noStrike">
                <a:solidFill>
                  <a:srgbClr val="ff0000"/>
                </a:solidFill>
                <a:latin typeface="Calibri"/>
                <a:ea typeface="Calibri"/>
              </a:rPr>
              <a:t>Evite fazer isso!!!)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Em um servidor e/ou fita no mesmo datacenter? </a:t>
            </a:r>
            <a:r>
              <a:rPr b="1" lang="pt-BR" sz="2400" spc="-1" strike="noStrike">
                <a:solidFill>
                  <a:srgbClr val="00b0f0"/>
                </a:solidFill>
                <a:latin typeface="Calibri"/>
                <a:ea typeface="Calibri"/>
              </a:rPr>
              <a:t>(Razoável)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Em um servidor e/ou fita em um site remoto? </a:t>
            </a:r>
            <a:r>
              <a:rPr b="1" lang="pt-BR" sz="2400" spc="-1" strike="noStrike">
                <a:solidFill>
                  <a:srgbClr val="00b050"/>
                </a:solidFill>
                <a:latin typeface="Calibri"/>
                <a:ea typeface="Calibri"/>
              </a:rPr>
              <a:t>(Melhor opção)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pt-BR" sz="2600" spc="-1" strike="noStrike">
                <a:solidFill>
                  <a:srgbClr val="ff0000"/>
                </a:solidFill>
                <a:latin typeface="Calibri"/>
                <a:ea typeface="Calibri"/>
              </a:rPr>
              <a:t>TESTE SEU BACKUP!!! (OBRIGATÓRIO PARA O DBA!!!)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1" lang="pt-BR" sz="2600" spc="-1" strike="noStrike">
                <a:solidFill>
                  <a:srgbClr val="292a76"/>
                </a:solidFill>
                <a:latin typeface="Calibri"/>
                <a:ea typeface="Calibri"/>
              </a:rPr>
              <a:t>Frases: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“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Abençoados sejam os pessimistas, eles fizeram backups”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“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Só Jesus salva, DBA faz backup”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“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Mulher backup, serve para ajudar em caso de problemas, mas quando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você mais precisa, ela te dá cano”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“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Quem tem 2 backups tem 1 e quem tem 1 não tem nenhum”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ítulo 1"/>
          <p:cNvSpPr/>
          <p:nvPr/>
        </p:nvSpPr>
        <p:spPr>
          <a:xfrm>
            <a:off x="381960" y="200160"/>
            <a:ext cx="80859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Armazenamento do Backup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1"/>
          <p:cNvSpPr>
            <a:spLocks noGrp="1"/>
          </p:cNvSpPr>
          <p:nvPr>
            <p:ph type="sldNum" idx="20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484B43C-980D-4227-9FF2-9C6E8C55BE5F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2" dur="indefinite" restart="never" nodeType="tmRoot">
          <p:childTnLst>
            <p:seq>
              <p:cTn id="413" dur="indefinite" nodeType="mainSeq">
                <p:childTnLst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When the on-call person tidies up the tickets just before handing it over to me"/>
          <p:cNvPicPr/>
          <p:nvPr/>
        </p:nvPicPr>
        <p:blipFill>
          <a:blip r:embed="rId1"/>
          <a:stretch/>
        </p:blipFill>
        <p:spPr>
          <a:xfrm>
            <a:off x="5036760" y="1602360"/>
            <a:ext cx="7127640" cy="4005360"/>
          </a:xfrm>
          <a:prstGeom prst="rect">
            <a:avLst/>
          </a:prstGeom>
          <a:ln w="0">
            <a:noFill/>
          </a:ln>
        </p:spPr>
      </p:pic>
      <p:sp>
        <p:nvSpPr>
          <p:cNvPr id="260" name="Retângulo 3"/>
          <p:cNvSpPr/>
          <p:nvPr/>
        </p:nvSpPr>
        <p:spPr>
          <a:xfrm>
            <a:off x="266400" y="2018880"/>
            <a:ext cx="42645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“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Quando o cliente diz que o backup fica no mesmo disco das bases.”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1"/>
          <p:cNvSpPr>
            <a:spLocks noGrp="1"/>
          </p:cNvSpPr>
          <p:nvPr>
            <p:ph type="sldNum" idx="21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E56E557-80A8-49FC-A861-B889555AAA7F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4" dur="indefinite" restart="never" nodeType="tmRoot">
          <p:childTnLst>
            <p:seq>
              <p:cTn id="445" dur="indefinite" nodeType="mainSeq">
                <p:childTnLst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aixaDeTexto 3"/>
          <p:cNvSpPr/>
          <p:nvPr/>
        </p:nvSpPr>
        <p:spPr>
          <a:xfrm>
            <a:off x="1183680" y="3575160"/>
            <a:ext cx="655416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aixaDeTexto 7"/>
          <p:cNvSpPr/>
          <p:nvPr/>
        </p:nvSpPr>
        <p:spPr>
          <a:xfrm>
            <a:off x="-111240" y="1197720"/>
            <a:ext cx="1126656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66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ítulo 1"/>
          <p:cNvSpPr/>
          <p:nvPr/>
        </p:nvSpPr>
        <p:spPr>
          <a:xfrm>
            <a:off x="381960" y="206640"/>
            <a:ext cx="80859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Backup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1"/>
          <p:cNvSpPr>
            <a:spLocks noGrp="1"/>
          </p:cNvSpPr>
          <p:nvPr>
            <p:ph type="sldNum" idx="22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842AB1C-4648-4F72-A3F0-30FF27C1D490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tângulo 3"/>
          <p:cNvSpPr/>
          <p:nvPr/>
        </p:nvSpPr>
        <p:spPr>
          <a:xfrm>
            <a:off x="472680" y="1615320"/>
            <a:ext cx="5287320" cy="35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292a76"/>
                </a:solidFill>
                <a:latin typeface="Calibri"/>
              </a:rPr>
              <a:t>Crie um novo Plano de Manutenção clicando com o </a:t>
            </a:r>
            <a:r>
              <a:rPr b="1" lang="pt-BR" sz="3200" spc="-1" strike="noStrike">
                <a:solidFill>
                  <a:srgbClr val="292a76"/>
                </a:solidFill>
                <a:latin typeface="Calibri"/>
              </a:rPr>
              <a:t>botão direito</a:t>
            </a:r>
            <a:r>
              <a:rPr b="0" lang="pt-BR" sz="3200" spc="-1" strike="noStrike">
                <a:solidFill>
                  <a:srgbClr val="292a76"/>
                </a:solidFill>
                <a:latin typeface="Calibri"/>
              </a:rPr>
              <a:t> sobre </a:t>
            </a:r>
            <a:r>
              <a:rPr b="1" lang="pt-BR" sz="3200" spc="-1" strike="noStrike">
                <a:solidFill>
                  <a:srgbClr val="292a76"/>
                </a:solidFill>
                <a:latin typeface="Calibri"/>
              </a:rPr>
              <a:t>“Maintenance Plan’’</a:t>
            </a:r>
            <a:r>
              <a:rPr b="0" lang="pt-BR" sz="3200" spc="-1" strike="noStrike">
                <a:solidFill>
                  <a:srgbClr val="292a76"/>
                </a:solidFill>
                <a:latin typeface="Calibri"/>
              </a:rPr>
              <a:t>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292a76"/>
                </a:solidFill>
                <a:latin typeface="Calibri"/>
              </a:rPr>
              <a:t>Coloque o nome </a:t>
            </a:r>
            <a:r>
              <a:rPr b="1" lang="pt-BR" sz="3200" spc="-1" strike="noStrike">
                <a:solidFill>
                  <a:srgbClr val="292a76"/>
                </a:solidFill>
                <a:latin typeface="Calibri"/>
              </a:rPr>
              <a:t>“DBA – Backup Log”</a:t>
            </a:r>
            <a:r>
              <a:rPr b="0" lang="pt-BR" sz="3200" spc="-1" strike="noStrike">
                <a:solidFill>
                  <a:srgbClr val="292a76"/>
                </a:solidFill>
                <a:latin typeface="Calibri"/>
              </a:rPr>
              <a:t>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ítulo 1"/>
          <p:cNvSpPr/>
          <p:nvPr/>
        </p:nvSpPr>
        <p:spPr>
          <a:xfrm>
            <a:off x="381960" y="200160"/>
            <a:ext cx="80859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Backup Log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8" name="Imagem 1" descr=""/>
          <p:cNvPicPr/>
          <p:nvPr/>
        </p:nvPicPr>
        <p:blipFill>
          <a:blip r:embed="rId1"/>
          <a:stretch/>
        </p:blipFill>
        <p:spPr>
          <a:xfrm>
            <a:off x="6291360" y="2506680"/>
            <a:ext cx="3876480" cy="2714400"/>
          </a:xfrm>
          <a:prstGeom prst="rect">
            <a:avLst/>
          </a:prstGeom>
          <a:ln w="0">
            <a:noFill/>
          </a:ln>
        </p:spPr>
      </p:pic>
      <p:sp>
        <p:nvSpPr>
          <p:cNvPr id="269" name="PlaceHolder 1"/>
          <p:cNvSpPr>
            <a:spLocks noGrp="1"/>
          </p:cNvSpPr>
          <p:nvPr>
            <p:ph type="sldNum" idx="23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551FAF1-F0AE-487B-B051-17B003F6DE08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tângulo 3"/>
          <p:cNvSpPr/>
          <p:nvPr/>
        </p:nvSpPr>
        <p:spPr>
          <a:xfrm>
            <a:off x="266400" y="2018880"/>
            <a:ext cx="482328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Dê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dois cliques 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no nome do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Subplan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 e depois coloque o nome “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DBA - Backup Log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”.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Depois, clique no botão do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“Schedule”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ítulo 1"/>
          <p:cNvSpPr/>
          <p:nvPr/>
        </p:nvSpPr>
        <p:spPr>
          <a:xfrm>
            <a:off x="381960" y="200160"/>
            <a:ext cx="80859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Backup Log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Imagem 5" descr=""/>
          <p:cNvPicPr/>
          <p:nvPr/>
        </p:nvPicPr>
        <p:blipFill>
          <a:blip r:embed="rId1"/>
          <a:stretch/>
        </p:blipFill>
        <p:spPr>
          <a:xfrm>
            <a:off x="5415480" y="1295280"/>
            <a:ext cx="5450400" cy="4737240"/>
          </a:xfrm>
          <a:prstGeom prst="rect">
            <a:avLst/>
          </a:prstGeom>
          <a:ln w="0">
            <a:noFill/>
          </a:ln>
        </p:spPr>
      </p:pic>
      <p:sp>
        <p:nvSpPr>
          <p:cNvPr id="273" name="PlaceHolder 1"/>
          <p:cNvSpPr>
            <a:spLocks noGrp="1"/>
          </p:cNvSpPr>
          <p:nvPr>
            <p:ph type="sldNum" idx="24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074E801-C9A0-461E-BE92-5E20E24900FD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tângulo 3"/>
          <p:cNvSpPr/>
          <p:nvPr/>
        </p:nvSpPr>
        <p:spPr>
          <a:xfrm>
            <a:off x="266400" y="2018880"/>
            <a:ext cx="426456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Altere a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configuração dos parâmetros 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conforme o print.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Depois clique em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“OK”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ítulo 1"/>
          <p:cNvSpPr/>
          <p:nvPr/>
        </p:nvSpPr>
        <p:spPr>
          <a:xfrm>
            <a:off x="381960" y="200160"/>
            <a:ext cx="80859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Backup Log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Imagem 1" descr=""/>
          <p:cNvPicPr/>
          <p:nvPr/>
        </p:nvPicPr>
        <p:blipFill>
          <a:blip r:embed="rId1"/>
          <a:stretch/>
        </p:blipFill>
        <p:spPr>
          <a:xfrm>
            <a:off x="5430240" y="1295280"/>
            <a:ext cx="6076080" cy="5166000"/>
          </a:xfrm>
          <a:prstGeom prst="rect">
            <a:avLst/>
          </a:prstGeom>
          <a:ln w="0">
            <a:noFill/>
          </a:ln>
        </p:spPr>
      </p:pic>
      <p:sp>
        <p:nvSpPr>
          <p:cNvPr id="277" name="PlaceHolder 1"/>
          <p:cNvSpPr>
            <a:spLocks noGrp="1"/>
          </p:cNvSpPr>
          <p:nvPr>
            <p:ph type="sldNum" idx="25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7DC7004-B003-4F1A-A02C-32B47B02B58D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/>
          <p:nvPr/>
        </p:nvSpPr>
        <p:spPr>
          <a:xfrm>
            <a:off x="0" y="1603440"/>
            <a:ext cx="121917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i="1" lang="pt-BR" sz="5100" spc="-1" strike="noStrike">
                <a:solidFill>
                  <a:srgbClr val="292a76"/>
                </a:solidFill>
                <a:latin typeface="Calibri Light"/>
              </a:rPr>
              <a:t>Modulo 04</a:t>
            </a:r>
            <a:endParaRPr b="0" lang="pt-BR" sz="5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ítulo 1"/>
          <p:cNvSpPr/>
          <p:nvPr/>
        </p:nvSpPr>
        <p:spPr>
          <a:xfrm>
            <a:off x="0" y="2817000"/>
            <a:ext cx="1219176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lang="pt-BR" sz="4600" spc="-1" strike="noStrike">
                <a:solidFill>
                  <a:schemeClr val="lt1"/>
                </a:solidFill>
                <a:latin typeface="Calibri Light"/>
              </a:rPr>
              <a:t>Backup e Restore</a:t>
            </a:r>
            <a:endParaRPr b="0" lang="pt-BR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sldNum" idx="8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135F5F4-FEC6-4815-9E1B-D9D759145D0A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tângulo 3"/>
          <p:cNvSpPr/>
          <p:nvPr/>
        </p:nvSpPr>
        <p:spPr>
          <a:xfrm>
            <a:off x="381960" y="1546920"/>
            <a:ext cx="112762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Na janela do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“Toolbox”, 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clique e arraste o item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“Back Up Database Task”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. Depois de dois cliques nesse novo item.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ítulo 1"/>
          <p:cNvSpPr/>
          <p:nvPr/>
        </p:nvSpPr>
        <p:spPr>
          <a:xfrm>
            <a:off x="381960" y="200160"/>
            <a:ext cx="80859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Backup Log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Imagem 2" descr=""/>
          <p:cNvPicPr/>
          <p:nvPr/>
        </p:nvPicPr>
        <p:blipFill>
          <a:blip r:embed="rId1"/>
          <a:stretch/>
        </p:blipFill>
        <p:spPr>
          <a:xfrm>
            <a:off x="1287000" y="2930760"/>
            <a:ext cx="10119960" cy="3423960"/>
          </a:xfrm>
          <a:prstGeom prst="rect">
            <a:avLst/>
          </a:prstGeom>
          <a:ln w="0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sldNum" idx="26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F34DA3E-28AC-4FD4-97A1-C7B55A462B87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tângulo 3"/>
          <p:cNvSpPr/>
          <p:nvPr/>
        </p:nvSpPr>
        <p:spPr>
          <a:xfrm>
            <a:off x="266400" y="2018880"/>
            <a:ext cx="534168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Altere o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Backup Type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 para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“Transaction Log”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Selecione as bases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lvl="1" marL="10288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OBS: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 Na listagem são exibidas apenas bases com o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Recovery FULL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ítulo 1"/>
          <p:cNvSpPr/>
          <p:nvPr/>
        </p:nvSpPr>
        <p:spPr>
          <a:xfrm>
            <a:off x="381960" y="200160"/>
            <a:ext cx="80859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Backup Log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Imagem 7" descr=""/>
          <p:cNvPicPr/>
          <p:nvPr/>
        </p:nvPicPr>
        <p:blipFill>
          <a:blip r:embed="rId1"/>
          <a:stretch/>
        </p:blipFill>
        <p:spPr>
          <a:xfrm>
            <a:off x="5985720" y="1295280"/>
            <a:ext cx="5239080" cy="5272560"/>
          </a:xfrm>
          <a:prstGeom prst="rect">
            <a:avLst/>
          </a:prstGeom>
          <a:ln w="0">
            <a:noFill/>
          </a:ln>
        </p:spPr>
      </p:pic>
      <p:sp>
        <p:nvSpPr>
          <p:cNvPr id="285" name="PlaceHolder 1"/>
          <p:cNvSpPr>
            <a:spLocks noGrp="1"/>
          </p:cNvSpPr>
          <p:nvPr>
            <p:ph type="sldNum" idx="27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CAE7E06-3C60-4CAF-8E73-192D3CBF1CEC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tângulo 3"/>
          <p:cNvSpPr/>
          <p:nvPr/>
        </p:nvSpPr>
        <p:spPr>
          <a:xfrm>
            <a:off x="266400" y="2018880"/>
            <a:ext cx="42645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Defina o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local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 onde os Backups serão salvos.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ítulo 1"/>
          <p:cNvSpPr/>
          <p:nvPr/>
        </p:nvSpPr>
        <p:spPr>
          <a:xfrm>
            <a:off x="381960" y="200160"/>
            <a:ext cx="80859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Backup Log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Imagem 1" descr=""/>
          <p:cNvPicPr/>
          <p:nvPr/>
        </p:nvPicPr>
        <p:blipFill>
          <a:blip r:embed="rId1"/>
          <a:stretch/>
        </p:blipFill>
        <p:spPr>
          <a:xfrm>
            <a:off x="5619960" y="1295280"/>
            <a:ext cx="5396760" cy="5169240"/>
          </a:xfrm>
          <a:prstGeom prst="rect">
            <a:avLst/>
          </a:prstGeom>
          <a:ln w="0">
            <a:noFill/>
          </a:ln>
        </p:spPr>
      </p:pic>
      <p:sp>
        <p:nvSpPr>
          <p:cNvPr id="289" name="PlaceHolder 1"/>
          <p:cNvSpPr>
            <a:spLocks noGrp="1"/>
          </p:cNvSpPr>
          <p:nvPr>
            <p:ph type="sldNum" idx="28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BEF22A2-5096-45D6-9808-8D1CEB89F7D8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tângulo 3"/>
          <p:cNvSpPr/>
          <p:nvPr/>
        </p:nvSpPr>
        <p:spPr>
          <a:xfrm>
            <a:off x="266400" y="2018880"/>
            <a:ext cx="497592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Selecione a opção para fazer a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Compressão do Backup 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e clique em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“OK”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Por fim,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salve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 o Plano de Manutenção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Título 1"/>
          <p:cNvSpPr/>
          <p:nvPr/>
        </p:nvSpPr>
        <p:spPr>
          <a:xfrm>
            <a:off x="381960" y="200160"/>
            <a:ext cx="80859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Backup Log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Imagem 2" descr=""/>
          <p:cNvPicPr/>
          <p:nvPr/>
        </p:nvPicPr>
        <p:blipFill>
          <a:blip r:embed="rId1"/>
          <a:stretch/>
        </p:blipFill>
        <p:spPr>
          <a:xfrm>
            <a:off x="5534640" y="1158120"/>
            <a:ext cx="5539680" cy="5333760"/>
          </a:xfrm>
          <a:prstGeom prst="rect">
            <a:avLst/>
          </a:prstGeom>
          <a:ln w="0">
            <a:noFill/>
          </a:ln>
        </p:spPr>
      </p:pic>
      <p:sp>
        <p:nvSpPr>
          <p:cNvPr id="293" name="PlaceHolder 1"/>
          <p:cNvSpPr>
            <a:spLocks noGrp="1"/>
          </p:cNvSpPr>
          <p:nvPr>
            <p:ph type="sldNum" idx="29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2CD2E1-439A-43D5-96CB-EB6D574BED83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tângulo 3"/>
          <p:cNvSpPr/>
          <p:nvPr/>
        </p:nvSpPr>
        <p:spPr>
          <a:xfrm>
            <a:off x="266400" y="2018880"/>
            <a:ext cx="10209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Pronto! 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Confira se o JOB foi criado e execute.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Título 1"/>
          <p:cNvSpPr/>
          <p:nvPr/>
        </p:nvSpPr>
        <p:spPr>
          <a:xfrm>
            <a:off x="381960" y="200160"/>
            <a:ext cx="808596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Backup Log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6" name="Imagem 1" descr=""/>
          <p:cNvPicPr/>
          <p:nvPr/>
        </p:nvPicPr>
        <p:blipFill>
          <a:blip r:embed="rId1"/>
          <a:stretch/>
        </p:blipFill>
        <p:spPr>
          <a:xfrm>
            <a:off x="1387800" y="3017520"/>
            <a:ext cx="9762840" cy="742680"/>
          </a:xfrm>
          <a:prstGeom prst="rect">
            <a:avLst/>
          </a:prstGeom>
          <a:ln w="0">
            <a:noFill/>
          </a:ln>
        </p:spPr>
      </p:pic>
      <p:pic>
        <p:nvPicPr>
          <p:cNvPr id="297" name="Imagem 5" descr=""/>
          <p:cNvPicPr/>
          <p:nvPr/>
        </p:nvPicPr>
        <p:blipFill>
          <a:blip r:embed="rId2"/>
          <a:stretch/>
        </p:blipFill>
        <p:spPr>
          <a:xfrm>
            <a:off x="1887840" y="4312800"/>
            <a:ext cx="7714800" cy="1676160"/>
          </a:xfrm>
          <a:prstGeom prst="rect">
            <a:avLst/>
          </a:prstGeom>
          <a:ln w="0">
            <a:noFill/>
          </a:ln>
        </p:spPr>
      </p:pic>
      <p:sp>
        <p:nvSpPr>
          <p:cNvPr id="298" name="PlaceHolder 1"/>
          <p:cNvSpPr>
            <a:spLocks noGrp="1"/>
          </p:cNvSpPr>
          <p:nvPr>
            <p:ph type="sldNum" idx="30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CA0D1CF-0F83-40B7-B34D-CCC0CF65E26E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tângulo 3"/>
          <p:cNvSpPr/>
          <p:nvPr/>
        </p:nvSpPr>
        <p:spPr>
          <a:xfrm>
            <a:off x="266400" y="2018880"/>
            <a:ext cx="410724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Clique em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“Add Subplan” 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e altere as configurações conforme o print.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Clique no botão do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“Schedule”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Imagem 1" descr=""/>
          <p:cNvPicPr/>
          <p:nvPr/>
        </p:nvPicPr>
        <p:blipFill>
          <a:blip r:embed="rId1"/>
          <a:stretch/>
        </p:blipFill>
        <p:spPr>
          <a:xfrm>
            <a:off x="4745520" y="1574280"/>
            <a:ext cx="7181640" cy="4524120"/>
          </a:xfrm>
          <a:prstGeom prst="rect">
            <a:avLst/>
          </a:prstGeom>
          <a:ln w="0">
            <a:noFill/>
          </a:ln>
        </p:spPr>
      </p:pic>
      <p:sp>
        <p:nvSpPr>
          <p:cNvPr id="301" name="Título 1"/>
          <p:cNvSpPr/>
          <p:nvPr/>
        </p:nvSpPr>
        <p:spPr>
          <a:xfrm>
            <a:off x="503640" y="200160"/>
            <a:ext cx="84722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Exclui Arquivo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1"/>
          <p:cNvSpPr>
            <a:spLocks noGrp="1"/>
          </p:cNvSpPr>
          <p:nvPr>
            <p:ph type="sldNum" idx="31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2CBCBDB-8E16-4CA0-AF4B-B81CE40E448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tângulo 3"/>
          <p:cNvSpPr/>
          <p:nvPr/>
        </p:nvSpPr>
        <p:spPr>
          <a:xfrm>
            <a:off x="266400" y="2018880"/>
            <a:ext cx="410724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Altere a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configuração dos parâmetros 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conforme o print.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Depois clique em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“OK”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Título 1"/>
          <p:cNvSpPr/>
          <p:nvPr/>
        </p:nvSpPr>
        <p:spPr>
          <a:xfrm>
            <a:off x="503640" y="200160"/>
            <a:ext cx="84722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Exclui Arquivo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5" name="Imagem 2" descr=""/>
          <p:cNvPicPr/>
          <p:nvPr/>
        </p:nvPicPr>
        <p:blipFill>
          <a:blip r:embed="rId1"/>
          <a:stretch/>
        </p:blipFill>
        <p:spPr>
          <a:xfrm>
            <a:off x="5300640" y="1295280"/>
            <a:ext cx="6033240" cy="5122080"/>
          </a:xfrm>
          <a:prstGeom prst="rect">
            <a:avLst/>
          </a:prstGeom>
          <a:ln w="0">
            <a:noFill/>
          </a:ln>
        </p:spPr>
      </p:pic>
      <p:sp>
        <p:nvSpPr>
          <p:cNvPr id="306" name="PlaceHolder 1"/>
          <p:cNvSpPr>
            <a:spLocks noGrp="1"/>
          </p:cNvSpPr>
          <p:nvPr>
            <p:ph type="sldNum" idx="32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0349AF3-5170-4748-8CCB-804FC5D9EB1B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ítulo 1"/>
          <p:cNvSpPr/>
          <p:nvPr/>
        </p:nvSpPr>
        <p:spPr>
          <a:xfrm>
            <a:off x="503640" y="200160"/>
            <a:ext cx="84722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Exclui Arquivo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Retângulo 5"/>
          <p:cNvSpPr/>
          <p:nvPr/>
        </p:nvSpPr>
        <p:spPr>
          <a:xfrm>
            <a:off x="381960" y="1546920"/>
            <a:ext cx="1127628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Na janela do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“Toolbox”, 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clique e arraste o item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“Maintenance Cleanup Task”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. Depois de dois cliques nesse novo item.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Imagem 1" descr=""/>
          <p:cNvPicPr/>
          <p:nvPr/>
        </p:nvPicPr>
        <p:blipFill>
          <a:blip r:embed="rId1"/>
          <a:stretch/>
        </p:blipFill>
        <p:spPr>
          <a:xfrm>
            <a:off x="914400" y="3301200"/>
            <a:ext cx="11109600" cy="3071520"/>
          </a:xfrm>
          <a:prstGeom prst="rect">
            <a:avLst/>
          </a:prstGeom>
          <a:ln w="0">
            <a:noFill/>
          </a:ln>
        </p:spPr>
      </p:pic>
      <p:sp>
        <p:nvSpPr>
          <p:cNvPr id="310" name="PlaceHolder 1"/>
          <p:cNvSpPr>
            <a:spLocks noGrp="1"/>
          </p:cNvSpPr>
          <p:nvPr>
            <p:ph type="sldNum" idx="33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451A5E4-E254-40AA-9BA7-CD468559E22F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ítulo 1"/>
          <p:cNvSpPr/>
          <p:nvPr/>
        </p:nvSpPr>
        <p:spPr>
          <a:xfrm>
            <a:off x="503640" y="200160"/>
            <a:ext cx="84722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Exclui Arquivo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2" name="Imagem 3" descr=""/>
          <p:cNvPicPr/>
          <p:nvPr/>
        </p:nvPicPr>
        <p:blipFill>
          <a:blip r:embed="rId1"/>
          <a:stretch/>
        </p:blipFill>
        <p:spPr>
          <a:xfrm>
            <a:off x="6392880" y="1172160"/>
            <a:ext cx="3924360" cy="5368680"/>
          </a:xfrm>
          <a:prstGeom prst="rect">
            <a:avLst/>
          </a:prstGeom>
          <a:ln w="0">
            <a:noFill/>
          </a:ln>
        </p:spPr>
      </p:pic>
      <p:sp>
        <p:nvSpPr>
          <p:cNvPr id="313" name="Retângulo 9"/>
          <p:cNvSpPr/>
          <p:nvPr/>
        </p:nvSpPr>
        <p:spPr>
          <a:xfrm>
            <a:off x="266400" y="2018880"/>
            <a:ext cx="496044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Altere o caminho dos arquivos.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Selecione a quantidade de dias.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Depois clique em </a:t>
            </a: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“OK” 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e salve o Plano de Manutenção.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1"/>
          <p:cNvSpPr>
            <a:spLocks noGrp="1"/>
          </p:cNvSpPr>
          <p:nvPr>
            <p:ph type="sldNum" idx="34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4CEEB6E-7E73-4E96-A708-1DF4D011E716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tângulo 3"/>
          <p:cNvSpPr/>
          <p:nvPr/>
        </p:nvSpPr>
        <p:spPr>
          <a:xfrm>
            <a:off x="266400" y="1865880"/>
            <a:ext cx="10209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71680" indent="-571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1" lang="pt-BR" sz="3600" spc="-1" strike="noStrike">
                <a:solidFill>
                  <a:srgbClr val="292a76"/>
                </a:solidFill>
                <a:latin typeface="Calibri"/>
              </a:rPr>
              <a:t>Pronto! 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Confira se o JOB foi criado e execute.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Título 1"/>
          <p:cNvSpPr/>
          <p:nvPr/>
        </p:nvSpPr>
        <p:spPr>
          <a:xfrm>
            <a:off x="503640" y="200160"/>
            <a:ext cx="84722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  <a:ea typeface="Calibri"/>
              </a:rPr>
              <a:t>Plano de Manutenção – Exclui Arquivo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Imagem 2" descr=""/>
          <p:cNvPicPr/>
          <p:nvPr/>
        </p:nvPicPr>
        <p:blipFill>
          <a:blip r:embed="rId1"/>
          <a:stretch/>
        </p:blipFill>
        <p:spPr>
          <a:xfrm>
            <a:off x="842760" y="2798280"/>
            <a:ext cx="10896120" cy="2228400"/>
          </a:xfrm>
          <a:prstGeom prst="rect">
            <a:avLst/>
          </a:prstGeom>
          <a:ln w="0">
            <a:noFill/>
          </a:ln>
        </p:spPr>
      </p:pic>
      <p:pic>
        <p:nvPicPr>
          <p:cNvPr id="318" name="Imagem 8" descr=""/>
          <p:cNvPicPr/>
          <p:nvPr/>
        </p:nvPicPr>
        <p:blipFill>
          <a:blip r:embed="rId2"/>
          <a:stretch/>
        </p:blipFill>
        <p:spPr>
          <a:xfrm>
            <a:off x="1095120" y="5457600"/>
            <a:ext cx="10086480" cy="713880"/>
          </a:xfrm>
          <a:prstGeom prst="rect">
            <a:avLst/>
          </a:prstGeom>
          <a:ln w="0">
            <a:noFill/>
          </a:ln>
        </p:spPr>
      </p:pic>
      <p:sp>
        <p:nvSpPr>
          <p:cNvPr id="319" name="PlaceHolder 1"/>
          <p:cNvSpPr>
            <a:spLocks noGrp="1"/>
          </p:cNvSpPr>
          <p:nvPr>
            <p:ph type="sldNum" idx="35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562F66C-701C-4B5A-A6A5-C0BFDE2F9A77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aixaDeTexto 3"/>
          <p:cNvSpPr/>
          <p:nvPr/>
        </p:nvSpPr>
        <p:spPr>
          <a:xfrm>
            <a:off x="1183680" y="3575160"/>
            <a:ext cx="655416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CaixaDeTexto 7"/>
          <p:cNvSpPr/>
          <p:nvPr/>
        </p:nvSpPr>
        <p:spPr>
          <a:xfrm>
            <a:off x="381960" y="1218960"/>
            <a:ext cx="11498040" cy="474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292a76"/>
                </a:solidFill>
                <a:uFillTx/>
                <a:latin typeface="Calibri"/>
                <a:ea typeface="Calibri"/>
              </a:rPr>
              <a:t>SIMPLE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Menor esforço administrativo, pois não tem backup de Log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Não é possível restaurar até um determinado momento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Não indicado para bases críticas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292a76"/>
                </a:solidFill>
                <a:uFillTx/>
                <a:latin typeface="Calibri"/>
                <a:ea typeface="Calibri"/>
              </a:rPr>
              <a:t>FULL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Guarda todas as operações de escrita no log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Obrigatório para bases críticas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DBA deve ficar atento ao tamanho do arquivo de log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Consegue restaurar até um determinado segundo do dia o BD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-1" strike="noStrike">
                <a:solidFill>
                  <a:srgbClr val="292a76"/>
                </a:solidFill>
                <a:latin typeface="Calibri"/>
              </a:rPr>
              <a:t>Recovery Model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Retângulo 2"/>
          <p:cNvSpPr/>
          <p:nvPr/>
        </p:nvSpPr>
        <p:spPr>
          <a:xfrm>
            <a:off x="1803960" y="6125400"/>
            <a:ext cx="9657360" cy="9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</a:rPr>
              <a:t>Vídeo: </a:t>
            </a:r>
            <a:r>
              <a:rPr b="0" lang="pt-BR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https://www.youtube.com/watch?v=cXQvhTKOE8o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sldNum" idx="9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4FAD17C-F28D-4E14-9360-59886709E08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aixaDeTexto 3"/>
          <p:cNvSpPr/>
          <p:nvPr/>
        </p:nvSpPr>
        <p:spPr>
          <a:xfrm>
            <a:off x="1183680" y="3575160"/>
            <a:ext cx="655416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CaixaDeTexto 7"/>
          <p:cNvSpPr/>
          <p:nvPr/>
        </p:nvSpPr>
        <p:spPr>
          <a:xfrm>
            <a:off x="795240" y="1300680"/>
            <a:ext cx="11266560" cy="45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“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Se alguma coisa pode dar errado, dará. E mais, dará errado da pior maneira, no pior momento e de modo que cause o maior dano possível”  </a:t>
            </a:r>
            <a:r>
              <a:rPr b="1" lang="pt-BR" sz="2400" spc="-1" strike="noStrike">
                <a:solidFill>
                  <a:srgbClr val="292a76"/>
                </a:solidFill>
                <a:latin typeface="Calibri"/>
              </a:rPr>
              <a:t>by Edward Murphy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 defTabSz="914400">
              <a:lnSpc>
                <a:spcPct val="150000"/>
              </a:lnSpc>
              <a:buClr>
                <a:srgbClr val="292a76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pc="-1" strike="noStrike" u="sng">
                <a:solidFill>
                  <a:srgbClr val="292a76"/>
                </a:solidFill>
                <a:uFillTx/>
                <a:latin typeface="Calibri"/>
              </a:rPr>
              <a:t>Restore Full: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 Backup Full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 defTabSz="914400">
              <a:lnSpc>
                <a:spcPct val="150000"/>
              </a:lnSpc>
              <a:buClr>
                <a:srgbClr val="292a76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pc="-1" strike="noStrike" u="sng">
                <a:solidFill>
                  <a:srgbClr val="292a76"/>
                </a:solidFill>
                <a:uFillTx/>
                <a:latin typeface="Calibri"/>
              </a:rPr>
              <a:t>Restore Diferencial:</a:t>
            </a:r>
            <a:r>
              <a:rPr b="1" lang="pt-BR" sz="2400" spc="-1" strike="noStrike">
                <a:solidFill>
                  <a:srgbClr val="292a76"/>
                </a:solidFill>
                <a:latin typeface="Calibri"/>
              </a:rPr>
              <a:t> 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Backup Full + Backup Differential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 defTabSz="914400">
              <a:lnSpc>
                <a:spcPct val="150000"/>
              </a:lnSpc>
              <a:buClr>
                <a:srgbClr val="292a76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pc="-1" strike="noStrike" u="sng">
                <a:solidFill>
                  <a:srgbClr val="292a76"/>
                </a:solidFill>
                <a:uFillTx/>
                <a:latin typeface="Calibri"/>
              </a:rPr>
              <a:t>Restore do Log: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 Backup Full + Backup Differential + Backups dos Logs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 defTabSz="914400">
              <a:lnSpc>
                <a:spcPct val="150000"/>
              </a:lnSpc>
              <a:buClr>
                <a:srgbClr val="292a76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400" spc="-1" strike="noStrike" u="sng">
                <a:solidFill>
                  <a:srgbClr val="292a76"/>
                </a:solidFill>
                <a:uFillTx/>
                <a:latin typeface="Calibri"/>
              </a:rPr>
              <a:t>Restore até uma hora específica:</a:t>
            </a:r>
            <a:r>
              <a:rPr b="1" lang="pt-BR" sz="2400" spc="-1" strike="noStrike">
                <a:solidFill>
                  <a:srgbClr val="292a76"/>
                </a:solidFill>
                <a:latin typeface="Calibri"/>
              </a:rPr>
              <a:t> 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Bkp Full + Bkp Differential + Bkp dos Logs (stop at)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292a76"/>
                </a:solidFill>
                <a:latin typeface="Calibri"/>
                <a:ea typeface="Calibri"/>
              </a:rPr>
              <a:t>Restore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1"/>
          <p:cNvSpPr>
            <a:spLocks noGrp="1"/>
          </p:cNvSpPr>
          <p:nvPr>
            <p:ph type="sldNum" idx="36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5F54985-A3A5-400E-A80E-92919D6B7548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0" dur="indefinite" restart="never" nodeType="tmRoot">
          <p:childTnLst>
            <p:seq>
              <p:cTn id="451" dur="indefinite" nodeType="mainSeq">
                <p:childTnLst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aixaDeTexto 7"/>
          <p:cNvSpPr/>
          <p:nvPr/>
        </p:nvSpPr>
        <p:spPr>
          <a:xfrm>
            <a:off x="720000" y="1300680"/>
            <a:ext cx="11341800" cy="42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292a76"/>
                </a:solidFill>
                <a:latin typeface="Calibri"/>
              </a:rPr>
              <a:t>No Dia a Dia a maior requisição é de restore Full pedindo para criar uma base nova ou para sobrescrever uma base já existente.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200" spc="-1" strike="noStrike" u="sng">
                <a:solidFill>
                  <a:srgbClr val="292a76"/>
                </a:solidFill>
                <a:uFillTx/>
                <a:latin typeface="Calibri"/>
              </a:rPr>
              <a:t>Base Já Existente: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1" lang="pt-BR" sz="1600" spc="-1" strike="noStrike">
                <a:solidFill>
                  <a:srgbClr val="0000ff"/>
                </a:solidFill>
                <a:latin typeface="Calibri"/>
              </a:rPr>
              <a:t>RESTORE DATABASE TreinamentoDBA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1" lang="pt-BR" sz="1600" spc="-1" strike="noStrike">
                <a:solidFill>
                  <a:srgbClr val="0000ff"/>
                </a:solidFill>
                <a:latin typeface="Calibri"/>
              </a:rPr>
              <a:t>FROM DISK </a:t>
            </a:r>
            <a:r>
              <a:rPr b="1" lang="pt-BR" sz="1600" spc="-1" strike="noStrike">
                <a:solidFill>
                  <a:srgbClr val="808080"/>
                </a:solidFill>
                <a:latin typeface="Calibri"/>
              </a:rPr>
              <a:t>= </a:t>
            </a:r>
            <a:r>
              <a:rPr b="1" lang="pt-BR" sz="1600" spc="-1" strike="noStrike">
                <a:solidFill>
                  <a:srgbClr val="ff0000"/>
                </a:solidFill>
                <a:latin typeface="Calibri"/>
              </a:rPr>
              <a:t>'C:\Fabricio\SQL Server\Treinamento\TreinamentoDBA_Dados.bak'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rgbClr val="0000ff"/>
                </a:solidFill>
                <a:latin typeface="Calibri"/>
              </a:rPr>
              <a:t>WITH RECOVERY</a:t>
            </a:r>
            <a:r>
              <a:rPr b="1" lang="en-US" sz="1600" spc="-1" strike="noStrike">
                <a:solidFill>
                  <a:srgbClr val="808080"/>
                </a:solidFill>
                <a:latin typeface="Calibri"/>
              </a:rPr>
              <a:t>, </a:t>
            </a:r>
            <a:r>
              <a:rPr b="1" lang="en-US" sz="1600" spc="-1" strike="noStrike">
                <a:solidFill>
                  <a:srgbClr val="ff00ff"/>
                </a:solidFill>
                <a:latin typeface="Calibri"/>
              </a:rPr>
              <a:t>REPLACE</a:t>
            </a:r>
            <a:r>
              <a:rPr b="1" lang="en-US" sz="1600" spc="-1" strike="noStrike">
                <a:solidFill>
                  <a:srgbClr val="808080"/>
                </a:solidFill>
                <a:latin typeface="Calibri"/>
              </a:rPr>
              <a:t>, </a:t>
            </a:r>
            <a:r>
              <a:rPr b="1" lang="en-US" sz="1600" spc="-1" strike="noStrike">
                <a:solidFill>
                  <a:srgbClr val="008000"/>
                </a:solidFill>
                <a:latin typeface="Calibri"/>
              </a:rPr>
              <a:t>STATS </a:t>
            </a:r>
            <a:r>
              <a:rPr b="1" lang="en-US" sz="1600" spc="-1" strike="noStrike">
                <a:solidFill>
                  <a:srgbClr val="808080"/>
                </a:solidFill>
                <a:latin typeface="Calibri"/>
              </a:rPr>
              <a:t>= 5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200" spc="-1" strike="noStrike" u="sng">
                <a:solidFill>
                  <a:srgbClr val="292a76"/>
                </a:solidFill>
                <a:uFillTx/>
                <a:latin typeface="Calibri"/>
              </a:rPr>
              <a:t>Base Nova: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1" lang="pt-BR" sz="1600" spc="-1" strike="noStrike">
                <a:solidFill>
                  <a:srgbClr val="0000ff"/>
                </a:solidFill>
                <a:latin typeface="Calibri"/>
              </a:rPr>
              <a:t>RESTORE FILELISTONLY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1" lang="pt-BR" sz="1600" spc="-1" strike="noStrike">
                <a:solidFill>
                  <a:srgbClr val="0000ff"/>
                </a:solidFill>
                <a:latin typeface="Calibri"/>
              </a:rPr>
              <a:t>FROM DISK </a:t>
            </a:r>
            <a:r>
              <a:rPr b="1" lang="pt-BR" sz="1600" spc="-1" strike="noStrike">
                <a:solidFill>
                  <a:srgbClr val="808080"/>
                </a:solidFill>
                <a:latin typeface="Calibri"/>
              </a:rPr>
              <a:t>= </a:t>
            </a:r>
            <a:r>
              <a:rPr b="1" lang="pt-BR" sz="1600" spc="-1" strike="noStrike">
                <a:solidFill>
                  <a:srgbClr val="ff0000"/>
                </a:solidFill>
                <a:latin typeface="Calibri"/>
              </a:rPr>
              <a:t>'C:\Fabricio\SQL Server\Treinamento\TreinamentoDBA_Dados.bak'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1" lang="pt-BR" sz="1400" spc="-1" strike="noStrike">
                <a:solidFill>
                  <a:srgbClr val="0000ff"/>
                </a:solidFill>
                <a:latin typeface="Calibri"/>
              </a:rPr>
              <a:t>RESTORE DATABASE TreinamentoDBA_TesteRestore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1" lang="pt-BR" sz="1400" spc="-1" strike="noStrike">
                <a:solidFill>
                  <a:srgbClr val="0000ff"/>
                </a:solidFill>
                <a:latin typeface="Calibri"/>
              </a:rPr>
              <a:t>FROM DISK </a:t>
            </a:r>
            <a:r>
              <a:rPr b="1" lang="pt-BR" sz="1400" spc="-1" strike="noStrike">
                <a:solidFill>
                  <a:srgbClr val="808080"/>
                </a:solidFill>
                <a:latin typeface="Calibri"/>
              </a:rPr>
              <a:t>= </a:t>
            </a:r>
            <a:r>
              <a:rPr b="1" lang="pt-BR" sz="1400" spc="-1" strike="noStrike">
                <a:solidFill>
                  <a:srgbClr val="ff0000"/>
                </a:solidFill>
                <a:latin typeface="Calibri"/>
              </a:rPr>
              <a:t>'C:\Fabricio\SQL Server\Treinamento\TreinamentoDBA_Dados.bak'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1" lang="pt-BR" sz="1400" spc="-1" strike="noStrike">
                <a:solidFill>
                  <a:srgbClr val="0000ff"/>
                </a:solidFill>
                <a:latin typeface="Calibri"/>
              </a:rPr>
              <a:t>WITH RECOVERY</a:t>
            </a:r>
            <a:r>
              <a:rPr b="1" lang="pt-BR" sz="1400" spc="-1" strike="noStrike">
                <a:solidFill>
                  <a:srgbClr val="808080"/>
                </a:solidFill>
                <a:latin typeface="Calibri"/>
              </a:rPr>
              <a:t>, </a:t>
            </a:r>
            <a:r>
              <a:rPr b="1" lang="pt-BR" sz="1400" spc="-1" strike="noStrike">
                <a:solidFill>
                  <a:srgbClr val="008000"/>
                </a:solidFill>
                <a:latin typeface="Calibri"/>
              </a:rPr>
              <a:t>STATS </a:t>
            </a:r>
            <a:r>
              <a:rPr b="1" lang="pt-BR" sz="1400" spc="-1" strike="noStrike">
                <a:solidFill>
                  <a:srgbClr val="808080"/>
                </a:solidFill>
                <a:latin typeface="Calibri"/>
              </a:rPr>
              <a:t>= 5,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1" lang="pt-BR" sz="1400" spc="-1" strike="noStrike">
                <a:solidFill>
                  <a:srgbClr val="0000ff"/>
                </a:solidFill>
                <a:latin typeface="Calibri"/>
              </a:rPr>
              <a:t>MOVE </a:t>
            </a:r>
            <a:r>
              <a:rPr b="1" lang="pt-BR" sz="1400" spc="-1" strike="noStrike">
                <a:solidFill>
                  <a:srgbClr val="ff0000"/>
                </a:solidFill>
                <a:latin typeface="Calibri"/>
              </a:rPr>
              <a:t>'TreinamentoDBA' </a:t>
            </a:r>
            <a:r>
              <a:rPr b="1" lang="pt-BR" sz="1400" spc="-1" strike="noStrike">
                <a:solidFill>
                  <a:srgbClr val="0000ff"/>
                </a:solidFill>
                <a:latin typeface="Calibri"/>
              </a:rPr>
              <a:t>TO </a:t>
            </a:r>
            <a:r>
              <a:rPr b="1" lang="pt-BR" sz="1400" spc="-1" strike="noStrike">
                <a:solidFill>
                  <a:srgbClr val="ff0000"/>
                </a:solidFill>
                <a:latin typeface="Calibri"/>
              </a:rPr>
              <a:t>'C:\Fabricio\SQL Server\Treinamento\TreinamentoDBA_TesteRestore.mdf'</a:t>
            </a:r>
            <a:r>
              <a:rPr b="1" lang="pt-BR" sz="1400" spc="-1" strike="noStrike">
                <a:solidFill>
                  <a:srgbClr val="808080"/>
                </a:solidFill>
                <a:latin typeface="Calibri"/>
              </a:rPr>
              <a:t>,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1" lang="pt-BR" sz="1400" spc="-1" strike="noStrike">
                <a:solidFill>
                  <a:srgbClr val="0000ff"/>
                </a:solidFill>
                <a:latin typeface="Calibri"/>
              </a:rPr>
              <a:t>MOVE </a:t>
            </a:r>
            <a:r>
              <a:rPr b="1" lang="pt-BR" sz="1400" spc="-1" strike="noStrike">
                <a:solidFill>
                  <a:srgbClr val="ff0000"/>
                </a:solidFill>
                <a:latin typeface="Calibri"/>
              </a:rPr>
              <a:t>'TreinamentoDBA_log' </a:t>
            </a:r>
            <a:r>
              <a:rPr b="1" lang="pt-BR" sz="1400" spc="-1" strike="noStrike">
                <a:solidFill>
                  <a:srgbClr val="0000ff"/>
                </a:solidFill>
                <a:latin typeface="Calibri"/>
              </a:rPr>
              <a:t>TO </a:t>
            </a:r>
            <a:r>
              <a:rPr b="1" lang="pt-BR" sz="1400" spc="-1" strike="noStrike">
                <a:solidFill>
                  <a:srgbClr val="ff0000"/>
                </a:solidFill>
                <a:latin typeface="Calibri"/>
              </a:rPr>
              <a:t>'C:\Fabricio\SQL Server\Treinamento\TreinamentoDBA_TesteRestore_Log.ldf'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292a76"/>
                </a:solidFill>
                <a:latin typeface="Calibri"/>
                <a:ea typeface="Calibri"/>
              </a:rPr>
              <a:t>Restore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1"/>
          <p:cNvSpPr>
            <a:spLocks noGrp="1"/>
          </p:cNvSpPr>
          <p:nvPr>
            <p:ph type="sldNum" idx="37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CA96302-AB37-47FE-AD27-B2EB93C4861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8" dur="indefinite" restart="never" nodeType="tmRoot">
          <p:childTnLst>
            <p:seq>
              <p:cTn id="469" dur="indefinite" nodeType="mainSeq">
                <p:childTnLst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aixaDeTexto 7"/>
          <p:cNvSpPr/>
          <p:nvPr/>
        </p:nvSpPr>
        <p:spPr>
          <a:xfrm>
            <a:off x="795240" y="1300680"/>
            <a:ext cx="11266560" cy="48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Com os seguintes Backups: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algn="just" defTabSz="914400">
              <a:lnSpc>
                <a:spcPct val="100000"/>
              </a:lnSpc>
              <a:buClr>
                <a:srgbClr val="292a76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Backup FULL às 01:00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algn="just" defTabSz="914400">
              <a:lnSpc>
                <a:spcPct val="100000"/>
              </a:lnSpc>
              <a:buClr>
                <a:srgbClr val="292a76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Backup Log às 01:20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algn="just" defTabSz="914400">
              <a:lnSpc>
                <a:spcPct val="100000"/>
              </a:lnSpc>
              <a:buClr>
                <a:srgbClr val="292a76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Backup Diferencial às 01:30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algn="just" defTabSz="914400">
              <a:lnSpc>
                <a:spcPct val="100000"/>
              </a:lnSpc>
              <a:buClr>
                <a:srgbClr val="292a76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Backup Log às 01:40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algn="just" defTabSz="914400">
              <a:lnSpc>
                <a:spcPct val="100000"/>
              </a:lnSpc>
              <a:buClr>
                <a:srgbClr val="292a76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Backup Diferencial às 01:50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algn="just" defTabSz="914400">
              <a:lnSpc>
                <a:spcPct val="100000"/>
              </a:lnSpc>
              <a:buClr>
                <a:srgbClr val="292a76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Backup Log às 02:00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algn="just" defTabSz="914400">
              <a:lnSpc>
                <a:spcPct val="100000"/>
              </a:lnSpc>
              <a:buClr>
                <a:srgbClr val="292a76"/>
              </a:buClr>
              <a:buFont typeface="Calibri Light"/>
              <a:buAutoNum type="arabicPeriod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Backup Log às 02:10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algn="just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Como restaurar a base até às 01:30?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algn="just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Como restaurar a base até às 01:50?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algn="just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Como restaurar a base até às 02:10?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algn="just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Como restaurar a base até às 02:05?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292a76"/>
                </a:solidFill>
                <a:latin typeface="Calibri"/>
                <a:ea typeface="Calibri"/>
              </a:rPr>
              <a:t>Casos de Restore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sldNum" idx="38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76564BB-D0CF-4486-9E38-644AB6740B50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icture 2" descr="When I realize I didn&amp;#8217;t include the WHERE clause when I highlighted and ran the DELETE"/>
          <p:cNvPicPr/>
          <p:nvPr/>
        </p:nvPicPr>
        <p:blipFill>
          <a:blip r:embed="rId1"/>
          <a:stretch/>
        </p:blipFill>
        <p:spPr>
          <a:xfrm>
            <a:off x="5261040" y="1107360"/>
            <a:ext cx="6201000" cy="5383800"/>
          </a:xfrm>
          <a:prstGeom prst="rect">
            <a:avLst/>
          </a:prstGeom>
          <a:ln w="0">
            <a:noFill/>
          </a:ln>
        </p:spPr>
      </p:pic>
      <p:sp>
        <p:nvSpPr>
          <p:cNvPr id="331" name="Retângulo 3"/>
          <p:cNvSpPr/>
          <p:nvPr/>
        </p:nvSpPr>
        <p:spPr>
          <a:xfrm>
            <a:off x="266400" y="2018880"/>
            <a:ext cx="42645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“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Quando você vai restaurar um backup e o arquivo está corrompido.”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1"/>
          <p:cNvSpPr>
            <a:spLocks noGrp="1"/>
          </p:cNvSpPr>
          <p:nvPr>
            <p:ph type="sldNum" idx="39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E138D05-F74C-4613-B1E7-11729D89830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6" dur="indefinite" restart="never" nodeType="tmRoot">
          <p:childTnLst>
            <p:seq>
              <p:cTn id="497" dur="indefinite" nodeType="mainSeq">
                <p:childTnLst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2" descr="When failover works flawlessly during Cyber Monday. HT oraclesean"/>
          <p:cNvPicPr/>
          <p:nvPr/>
        </p:nvPicPr>
        <p:blipFill>
          <a:blip r:embed="rId1"/>
          <a:stretch/>
        </p:blipFill>
        <p:spPr>
          <a:xfrm>
            <a:off x="5312160" y="1497600"/>
            <a:ext cx="6879600" cy="4716720"/>
          </a:xfrm>
          <a:prstGeom prst="rect">
            <a:avLst/>
          </a:prstGeom>
          <a:ln w="0">
            <a:noFill/>
          </a:ln>
        </p:spPr>
      </p:pic>
      <p:sp>
        <p:nvSpPr>
          <p:cNvPr id="334" name="Retângulo 3"/>
          <p:cNvSpPr/>
          <p:nvPr/>
        </p:nvSpPr>
        <p:spPr>
          <a:xfrm>
            <a:off x="185040" y="1968120"/>
            <a:ext cx="498600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“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Quando você consegue restaurar um banco point in time salvando o desenvolvedor do UPDATE sem WHERE.”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sldNum" idx="40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E01373C-1D1C-4C42-A72A-54582BB6437D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2" dur="indefinite" restart="never" nodeType="tmRoot">
          <p:childTnLst>
            <p:seq>
              <p:cTn id="503" dur="indefinite" nodeType="mainSeq">
                <p:childTnLst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aixaDeTexto 3"/>
          <p:cNvSpPr/>
          <p:nvPr/>
        </p:nvSpPr>
        <p:spPr>
          <a:xfrm>
            <a:off x="795240" y="3566880"/>
            <a:ext cx="655416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aixaDeTexto 7"/>
          <p:cNvSpPr/>
          <p:nvPr/>
        </p:nvSpPr>
        <p:spPr>
          <a:xfrm>
            <a:off x="125640" y="1287720"/>
            <a:ext cx="1126656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66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ítulo 1"/>
          <p:cNvSpPr/>
          <p:nvPr/>
        </p:nvSpPr>
        <p:spPr>
          <a:xfrm>
            <a:off x="381960" y="206640"/>
            <a:ext cx="80859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Restore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1"/>
          <p:cNvSpPr>
            <a:spLocks noGrp="1"/>
          </p:cNvSpPr>
          <p:nvPr>
            <p:ph type="sldNum" idx="41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4C178E3-1DE8-47AD-B6A3-72B2C2953BB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aixaDeTexto 7"/>
          <p:cNvSpPr/>
          <p:nvPr/>
        </p:nvSpPr>
        <p:spPr>
          <a:xfrm>
            <a:off x="477360" y="206640"/>
            <a:ext cx="11266560" cy="350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3400" spc="-1" strike="noStrike">
                <a:solidFill>
                  <a:srgbClr val="002060"/>
                </a:solidFill>
                <a:latin typeface="Calibri"/>
              </a:rPr>
              <a:t>Vamos fazer essas demos com o tempo que ganhamos com os vídeos disponibilizados: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3000" spc="-1" strike="noStrike">
                <a:solidFill>
                  <a:srgbClr val="002060"/>
                </a:solidFill>
                <a:latin typeface="Calibri"/>
              </a:rPr>
              <a:t>Backup TailLog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3000" spc="-1" strike="noStrike">
                <a:solidFill>
                  <a:srgbClr val="002060"/>
                </a:solidFill>
                <a:latin typeface="Calibri"/>
              </a:rPr>
              <a:t>Page Restore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Título 1"/>
          <p:cNvSpPr/>
          <p:nvPr/>
        </p:nvSpPr>
        <p:spPr>
          <a:xfrm>
            <a:off x="381960" y="206640"/>
            <a:ext cx="80859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Material Extra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Retângulo 2"/>
          <p:cNvSpPr/>
          <p:nvPr/>
        </p:nvSpPr>
        <p:spPr>
          <a:xfrm>
            <a:off x="5458320" y="4413240"/>
            <a:ext cx="17204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1"/>
          <p:cNvSpPr>
            <a:spLocks noGrp="1"/>
          </p:cNvSpPr>
          <p:nvPr>
            <p:ph type="sldNum" idx="42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E5216BA-41CB-4CF0-903F-19BBA7771B49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aixaDeTexto 7"/>
          <p:cNvSpPr/>
          <p:nvPr/>
        </p:nvSpPr>
        <p:spPr>
          <a:xfrm>
            <a:off x="795240" y="1300680"/>
            <a:ext cx="11266560" cy="47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292a76"/>
                </a:solidFill>
                <a:uFillTx/>
                <a:latin typeface="Calibri"/>
              </a:rPr>
              <a:t>Recovery Model:</a:t>
            </a:r>
            <a:r>
              <a:rPr b="0" lang="pt-BR" sz="2800" spc="-1" strike="noStrike">
                <a:solidFill>
                  <a:srgbClr val="292a76"/>
                </a:solidFill>
                <a:latin typeface="Calibri"/>
              </a:rPr>
              <a:t>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</a:rPr>
              <a:t>SIMPLE, FULL e BULK-LOGGED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292a76"/>
                </a:solidFill>
                <a:uFillTx/>
                <a:latin typeface="Calibri"/>
              </a:rPr>
              <a:t>Backup: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</a:rPr>
              <a:t>FULL, Diferencial e Log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292a76"/>
                </a:solidFill>
                <a:uFillTx/>
                <a:latin typeface="Calibri"/>
              </a:rPr>
              <a:t>Restore: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</a:rPr>
              <a:t>FULL, Diferencial e Log + STOPAT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Título 1"/>
          <p:cNvSpPr/>
          <p:nvPr/>
        </p:nvSpPr>
        <p:spPr>
          <a:xfrm>
            <a:off x="381960" y="206640"/>
            <a:ext cx="80859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Resumo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1"/>
          <p:cNvSpPr>
            <a:spLocks noGrp="1"/>
          </p:cNvSpPr>
          <p:nvPr>
            <p:ph type="sldNum" idx="43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37620A8-F8FE-4BA0-B855-BE6380A4B569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ítulo 1"/>
          <p:cNvSpPr/>
          <p:nvPr/>
        </p:nvSpPr>
        <p:spPr>
          <a:xfrm>
            <a:off x="381960" y="206640"/>
            <a:ext cx="80859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Dúvidas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Imagem 3" descr="duvidas-300x3001.jpg"/>
          <p:cNvPicPr/>
          <p:nvPr/>
        </p:nvPicPr>
        <p:blipFill>
          <a:blip r:embed="rId1"/>
          <a:stretch/>
        </p:blipFill>
        <p:spPr>
          <a:xfrm>
            <a:off x="3575880" y="1463760"/>
            <a:ext cx="5039640" cy="5039640"/>
          </a:xfrm>
          <a:prstGeom prst="rect">
            <a:avLst/>
          </a:prstGeom>
          <a:ln w="0">
            <a:noFill/>
          </a:ln>
        </p:spPr>
      </p:pic>
      <p:sp>
        <p:nvSpPr>
          <p:cNvPr id="349" name="PlaceHolder 1"/>
          <p:cNvSpPr>
            <a:spLocks noGrp="1"/>
          </p:cNvSpPr>
          <p:nvPr>
            <p:ph type="sldNum" idx="44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5B6D2E3-6740-4BF5-8F4B-A8116675115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38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"/>
          <p:cNvSpPr/>
          <p:nvPr/>
        </p:nvSpPr>
        <p:spPr>
          <a:xfrm>
            <a:off x="530640" y="1744200"/>
            <a:ext cx="426456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“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Quando o cliente tem o banco com o Recovery FULL mas não tem backup do Log.”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" name="Picture 2" descr="Trying to upgrade 20 AG listeners with 500 databases from 2014 to 2016, huh?"/>
          <p:cNvPicPr/>
          <p:nvPr/>
        </p:nvPicPr>
        <p:blipFill>
          <a:blip r:embed="rId1"/>
          <a:stretch/>
        </p:blipFill>
        <p:spPr>
          <a:xfrm>
            <a:off x="4795560" y="1819800"/>
            <a:ext cx="7284240" cy="408708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sldNum" idx="10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35F9B5C-BA93-4835-8107-C7AE8D306D73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ixaDeTexto 7"/>
          <p:cNvSpPr/>
          <p:nvPr/>
        </p:nvSpPr>
        <p:spPr>
          <a:xfrm>
            <a:off x="795240" y="1300680"/>
            <a:ext cx="11266560" cy="318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799"/>
              </a:spcAft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 </a:t>
            </a:r>
            <a:r>
              <a:rPr b="1" lang="pt-BR" sz="2800" spc="-1" strike="noStrike" u="sng">
                <a:solidFill>
                  <a:srgbClr val="292a76"/>
                </a:solidFill>
                <a:uFillTx/>
                <a:latin typeface="Calibri"/>
                <a:ea typeface="Calibri"/>
              </a:rPr>
              <a:t>Tipos de Backup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FULL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Diferencial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Log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292a76"/>
                </a:solidFill>
                <a:latin typeface="Calibri"/>
                <a:ea typeface="Calibri"/>
              </a:rPr>
              <a:t>File\Filegroup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Título 1"/>
          <p:cNvSpPr/>
          <p:nvPr/>
        </p:nvSpPr>
        <p:spPr>
          <a:xfrm>
            <a:off x="381960" y="190440"/>
            <a:ext cx="8085960" cy="11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292a76"/>
                </a:solidFill>
                <a:latin typeface="Calibri"/>
              </a:rPr>
              <a:t>Diferentes Tipos de Backup no SQL Server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sldNum" idx="11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CC0997-D981-4478-81AB-19C1DE55DD3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aixaDeTexto 7"/>
          <p:cNvSpPr/>
          <p:nvPr/>
        </p:nvSpPr>
        <p:spPr>
          <a:xfrm>
            <a:off x="795240" y="1300680"/>
            <a:ext cx="10904760" cy="48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292a76"/>
                </a:solidFill>
                <a:latin typeface="Calibri"/>
                <a:ea typeface="Calibri"/>
              </a:rPr>
              <a:t>Salva todas as páginas de um BD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292a76"/>
                </a:solidFill>
                <a:latin typeface="Calibri"/>
                <a:ea typeface="Calibri"/>
              </a:rPr>
              <a:t>Salva o log das transações ativas durante o backup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200" spc="-1" strike="noStrike">
                <a:solidFill>
                  <a:srgbClr val="292a76"/>
                </a:solidFill>
                <a:latin typeface="Calibri"/>
                <a:ea typeface="Calibri"/>
              </a:rPr>
              <a:t>Principais opções: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200" spc="-1" strike="noStrike">
                <a:solidFill>
                  <a:srgbClr val="292a76"/>
                </a:solidFill>
                <a:latin typeface="Calibri"/>
                <a:ea typeface="Calibri"/>
              </a:rPr>
              <a:t>INIT / NOINIT </a:t>
            </a:r>
            <a:r>
              <a:rPr b="0" lang="pt-BR" sz="2200" spc="-1" strike="noStrike">
                <a:solidFill>
                  <a:srgbClr val="292a76"/>
                </a:solidFill>
                <a:latin typeface="Calibri"/>
                <a:ea typeface="Calibri"/>
              </a:rPr>
              <a:t>– Define se o arquivo será sobrescrito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200" spc="-1" strike="noStrike">
                <a:solidFill>
                  <a:srgbClr val="292a76"/>
                </a:solidFill>
                <a:latin typeface="Calibri"/>
                <a:ea typeface="Calibri"/>
              </a:rPr>
              <a:t>COMPRESSION </a:t>
            </a:r>
            <a:r>
              <a:rPr b="0" lang="pt-BR" sz="2200" spc="-1" strike="noStrike">
                <a:solidFill>
                  <a:srgbClr val="292a76"/>
                </a:solidFill>
                <a:latin typeface="Calibri"/>
                <a:ea typeface="Calibri"/>
              </a:rPr>
              <a:t>– Faz a compressão do Arquivo de Backup. A partir do SQL 2008 R2, já é disponível na versão Standard do SQL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200" spc="-1" strike="noStrike">
                <a:solidFill>
                  <a:srgbClr val="292a76"/>
                </a:solidFill>
                <a:latin typeface="Calibri"/>
                <a:ea typeface="Calibri"/>
              </a:rPr>
              <a:t>STATS = 10 </a:t>
            </a:r>
            <a:r>
              <a:rPr b="0" lang="pt-BR" sz="2200" spc="-1" strike="noStrike">
                <a:solidFill>
                  <a:srgbClr val="292a76"/>
                </a:solidFill>
                <a:latin typeface="Calibri"/>
                <a:ea typeface="Calibri"/>
              </a:rPr>
              <a:t>– Informa o progresso do backup a cada 10% de execução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1" lang="pt-BR" sz="2200" spc="-1" strike="noStrike">
                <a:solidFill>
                  <a:srgbClr val="292a76"/>
                </a:solidFill>
                <a:latin typeface="Calibri"/>
                <a:ea typeface="Calibri"/>
              </a:rPr>
              <a:t>CHECKSUM</a:t>
            </a:r>
            <a:r>
              <a:rPr b="0" lang="pt-BR" sz="2200" spc="-1" strike="noStrike">
                <a:solidFill>
                  <a:srgbClr val="292a76"/>
                </a:solidFill>
                <a:latin typeface="Calibri"/>
                <a:ea typeface="Calibri"/>
              </a:rPr>
              <a:t> – Ajuda a encontrar problemas de corrupção mais rapidamente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914400" indent="-457200" defTabSz="914400"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1" lang="pt-BR" sz="2400" spc="-1" strike="noStrike">
                <a:solidFill>
                  <a:srgbClr val="292a76"/>
                </a:solidFill>
                <a:latin typeface="PT Serif"/>
                <a:ea typeface="Calibri"/>
              </a:rPr>
              <a:t>	</a:t>
            </a:r>
            <a:r>
              <a:rPr b="1" lang="pt-BR" sz="2400" spc="-1" strike="noStrike">
                <a:solidFill>
                  <a:srgbClr val="292a76"/>
                </a:solidFill>
                <a:latin typeface="PT Serif"/>
                <a:ea typeface="Calibri"/>
              </a:rPr>
              <a:t>	</a:t>
            </a:r>
            <a:r>
              <a:rPr b="1" lang="pt-BR" sz="2100" spc="-1" strike="noStrike">
                <a:solidFill>
                  <a:srgbClr val="0000ff"/>
                </a:solidFill>
                <a:latin typeface="Calibri"/>
                <a:ea typeface="Calibri"/>
              </a:rPr>
              <a:t>BACKUP DATABASE</a:t>
            </a:r>
            <a:r>
              <a:rPr b="1" lang="pt-BR" sz="2100" spc="-1" strike="noStrike">
                <a:solidFill>
                  <a:srgbClr val="3f3f3f"/>
                </a:solidFill>
                <a:latin typeface="Calibri"/>
                <a:ea typeface="Calibri"/>
              </a:rPr>
              <a:t> [NOME_DATABASE]</a:t>
            </a:r>
            <a:br>
              <a:rPr sz="2100"/>
            </a:br>
            <a:r>
              <a:rPr b="1" lang="pt-BR" sz="2100" spc="-1" strike="noStrike">
                <a:solidFill>
                  <a:schemeClr val="dk1"/>
                </a:solidFill>
                <a:latin typeface="Calibri"/>
                <a:ea typeface="Calibri"/>
              </a:rPr>
              <a:t>	</a:t>
            </a:r>
            <a:r>
              <a:rPr b="1" lang="pt-BR" sz="2100" spc="-1" strike="noStrike">
                <a:solidFill>
                  <a:srgbClr val="0000ff"/>
                </a:solidFill>
                <a:latin typeface="Calibri"/>
                <a:ea typeface="Calibri"/>
              </a:rPr>
              <a:t>TO DISK</a:t>
            </a:r>
            <a:r>
              <a:rPr b="1" lang="pt-BR" sz="2100" spc="-1" strike="noStrike">
                <a:solidFill>
                  <a:srgbClr val="3f3f3f"/>
                </a:solidFill>
                <a:latin typeface="Calibri"/>
                <a:ea typeface="Calibri"/>
              </a:rPr>
              <a:t> = </a:t>
            </a:r>
            <a:r>
              <a:rPr b="1" lang="pt-BR" sz="2100" spc="-1" strike="noStrike">
                <a:solidFill>
                  <a:srgbClr val="ff0000"/>
                </a:solidFill>
                <a:latin typeface="Calibri"/>
                <a:ea typeface="Calibri"/>
              </a:rPr>
              <a:t>N’C:\Caminho\Nome_Database_Dados.bak’</a:t>
            </a:r>
            <a:br>
              <a:rPr sz="2100"/>
            </a:br>
            <a:r>
              <a:rPr b="1" lang="pt-BR" sz="2100" spc="-1" strike="noStrike">
                <a:solidFill>
                  <a:schemeClr val="dk1"/>
                </a:solidFill>
                <a:latin typeface="Calibri"/>
                <a:ea typeface="Calibri"/>
              </a:rPr>
              <a:t>	</a:t>
            </a:r>
            <a:r>
              <a:rPr b="1" lang="pt-BR" sz="2100" spc="-1" strike="noStrike">
                <a:solidFill>
                  <a:srgbClr val="0000ff"/>
                </a:solidFill>
                <a:latin typeface="Calibri"/>
                <a:ea typeface="Calibri"/>
              </a:rPr>
              <a:t>WITH INIT</a:t>
            </a:r>
            <a:r>
              <a:rPr b="1" lang="pt-BR" sz="2100" spc="-1" strike="noStrike">
                <a:solidFill>
                  <a:srgbClr val="3f3f3f"/>
                </a:solidFill>
                <a:latin typeface="Calibri"/>
                <a:ea typeface="Calibri"/>
              </a:rPr>
              <a:t>, </a:t>
            </a:r>
            <a:r>
              <a:rPr b="1" lang="pt-BR" sz="2100" spc="-1" strike="noStrike">
                <a:solidFill>
                  <a:srgbClr val="0000ff"/>
                </a:solidFill>
                <a:latin typeface="Calibri"/>
                <a:ea typeface="Calibri"/>
              </a:rPr>
              <a:t>COMPRESSION</a:t>
            </a:r>
            <a:r>
              <a:rPr b="1" lang="pt-BR" sz="2100" spc="-1" strike="noStrike">
                <a:solidFill>
                  <a:srgbClr val="3f3f3f"/>
                </a:solidFill>
                <a:latin typeface="Calibri"/>
                <a:ea typeface="Calibri"/>
              </a:rPr>
              <a:t>, </a:t>
            </a:r>
            <a:r>
              <a:rPr b="1" lang="pt-BR" sz="2100" spc="-1" strike="noStrike">
                <a:solidFill>
                  <a:srgbClr val="008000"/>
                </a:solidFill>
                <a:latin typeface="Calibri"/>
                <a:ea typeface="Calibri"/>
              </a:rPr>
              <a:t>STATS</a:t>
            </a:r>
            <a:r>
              <a:rPr b="1" lang="pt-BR" sz="2100" spc="-1" strike="noStrike">
                <a:solidFill>
                  <a:srgbClr val="3f3f3f"/>
                </a:solidFill>
                <a:latin typeface="Calibri"/>
                <a:ea typeface="Calibri"/>
              </a:rPr>
              <a:t> = 10, CHECKSUM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-1" strike="noStrike">
                <a:solidFill>
                  <a:srgbClr val="292a76"/>
                </a:solidFill>
                <a:latin typeface="Calibri"/>
              </a:rPr>
              <a:t>Backup FULL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sldNum" idx="12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643559D-E23F-419F-8253-51E253313308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6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aixaDeTexto 7"/>
          <p:cNvSpPr/>
          <p:nvPr/>
        </p:nvSpPr>
        <p:spPr>
          <a:xfrm>
            <a:off x="795240" y="1300680"/>
            <a:ext cx="11266560" cy="427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292a76"/>
                </a:solidFill>
                <a:latin typeface="Calibri"/>
                <a:ea typeface="Calibri"/>
              </a:rPr>
              <a:t>Salva as páginas de dados alteradas desde o último Backup FULL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292a76"/>
                </a:solidFill>
                <a:latin typeface="Calibri"/>
                <a:ea typeface="Calibri"/>
              </a:rPr>
              <a:t>Só é possível executar se existir um backup FULL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292a76"/>
                </a:solidFill>
                <a:latin typeface="Calibri"/>
                <a:ea typeface="Calibri"/>
              </a:rPr>
              <a:t>É cumulativo. Por exemplo, se fizer 3 backups diferenciais após um backup FULL, o terceiro backup diferencial vai ter dados desde o backup FULL e não desde o segundo backup diferencial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292a76"/>
                </a:solidFill>
                <a:latin typeface="Calibri"/>
                <a:ea typeface="Calibri"/>
              </a:rPr>
              <a:t>Opções e sintaxe idêntica ao backup FULL, exceto com a opção DIFFERENTIAL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1" lang="pt-BR" sz="2200" spc="-1" strike="noStrike">
                <a:solidFill>
                  <a:srgbClr val="0000ff"/>
                </a:solidFill>
                <a:latin typeface="Calibri"/>
                <a:ea typeface="Calibri"/>
              </a:rPr>
              <a:t>	</a:t>
            </a:r>
            <a:r>
              <a:rPr b="1" lang="pt-BR" sz="2200" spc="-1" strike="noStrike">
                <a:solidFill>
                  <a:srgbClr val="0000ff"/>
                </a:solidFill>
                <a:latin typeface="Calibri"/>
                <a:ea typeface="Calibri"/>
              </a:rPr>
              <a:t>	</a:t>
            </a:r>
            <a:r>
              <a:rPr b="1" lang="pt-BR" sz="2200" spc="-1" strike="noStrike">
                <a:solidFill>
                  <a:srgbClr val="0000ff"/>
                </a:solidFill>
                <a:latin typeface="Calibri"/>
                <a:ea typeface="Calibri"/>
              </a:rPr>
              <a:t>BACKUP DATABASE</a:t>
            </a:r>
            <a:r>
              <a:rPr b="1" lang="pt-BR" sz="2200" spc="-1" strike="noStrike">
                <a:solidFill>
                  <a:srgbClr val="3f3f3f"/>
                </a:solidFill>
                <a:latin typeface="Calibri"/>
                <a:ea typeface="Calibri"/>
              </a:rPr>
              <a:t> [NOME_DATABASE]</a:t>
            </a:r>
            <a:br>
              <a:rPr sz="2200"/>
            </a:br>
            <a:r>
              <a:rPr b="1" lang="pt-BR" sz="2200" spc="-1" strike="noStrike">
                <a:solidFill>
                  <a:schemeClr val="dk1"/>
                </a:solidFill>
                <a:latin typeface="Calibri"/>
                <a:ea typeface="Calibri"/>
              </a:rPr>
              <a:t>	</a:t>
            </a:r>
            <a:r>
              <a:rPr b="1" lang="pt-BR" sz="2200" spc="-1" strike="noStrike">
                <a:solidFill>
                  <a:srgbClr val="0000ff"/>
                </a:solidFill>
                <a:latin typeface="Calibri"/>
                <a:ea typeface="Calibri"/>
              </a:rPr>
              <a:t>TO DISK</a:t>
            </a:r>
            <a:r>
              <a:rPr b="1" lang="pt-BR" sz="2200" spc="-1" strike="noStrike">
                <a:solidFill>
                  <a:srgbClr val="3f3f3f"/>
                </a:solidFill>
                <a:latin typeface="Calibri"/>
                <a:ea typeface="Calibri"/>
              </a:rPr>
              <a:t> = </a:t>
            </a:r>
            <a:r>
              <a:rPr b="1" lang="pt-BR" sz="2200" spc="-1" strike="noStrike">
                <a:solidFill>
                  <a:srgbClr val="ff0000"/>
                </a:solidFill>
                <a:latin typeface="Calibri"/>
                <a:ea typeface="Calibri"/>
              </a:rPr>
              <a:t>N’C:\Caminho\Nome_Database_Dif.bak’</a:t>
            </a:r>
            <a:br>
              <a:rPr sz="2200"/>
            </a:br>
            <a:r>
              <a:rPr b="1" lang="pt-BR" sz="2200" spc="-1" strike="noStrike">
                <a:solidFill>
                  <a:schemeClr val="dk1"/>
                </a:solidFill>
                <a:latin typeface="Calibri"/>
                <a:ea typeface="Calibri"/>
              </a:rPr>
              <a:t>	</a:t>
            </a:r>
            <a:r>
              <a:rPr b="1" lang="pt-BR" sz="2200" spc="-1" strike="noStrike">
                <a:solidFill>
                  <a:srgbClr val="0000ff"/>
                </a:solidFill>
                <a:latin typeface="Calibri"/>
                <a:ea typeface="Calibri"/>
              </a:rPr>
              <a:t>WITH DIFFERENTIAL, INIT</a:t>
            </a:r>
            <a:r>
              <a:rPr b="1" lang="pt-BR" sz="2200" spc="-1" strike="noStrike">
                <a:solidFill>
                  <a:srgbClr val="3f3f3f"/>
                </a:solidFill>
                <a:latin typeface="Calibri"/>
                <a:ea typeface="Calibri"/>
              </a:rPr>
              <a:t>, </a:t>
            </a:r>
            <a:r>
              <a:rPr b="1" lang="pt-BR" sz="2200" spc="-1" strike="noStrike">
                <a:solidFill>
                  <a:srgbClr val="0000ff"/>
                </a:solidFill>
                <a:latin typeface="Calibri"/>
                <a:ea typeface="Calibri"/>
              </a:rPr>
              <a:t>COMPRESSION</a:t>
            </a:r>
            <a:r>
              <a:rPr b="1" lang="pt-BR" sz="2200" spc="-1" strike="noStrike">
                <a:solidFill>
                  <a:srgbClr val="3f3f3f"/>
                </a:solidFill>
                <a:latin typeface="Calibri"/>
                <a:ea typeface="Calibri"/>
              </a:rPr>
              <a:t>, </a:t>
            </a:r>
            <a:r>
              <a:rPr b="1" lang="pt-BR" sz="2200" spc="-1" strike="noStrike">
                <a:solidFill>
                  <a:srgbClr val="008000"/>
                </a:solidFill>
                <a:latin typeface="Calibri"/>
                <a:ea typeface="Calibri"/>
              </a:rPr>
              <a:t>STATS</a:t>
            </a:r>
            <a:r>
              <a:rPr b="1" lang="pt-BR" sz="2200" spc="-1" strike="noStrike">
                <a:solidFill>
                  <a:srgbClr val="3f3f3f"/>
                </a:solidFill>
                <a:latin typeface="Calibri"/>
                <a:ea typeface="Calibri"/>
              </a:rPr>
              <a:t> = 10, CHECKSUM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-1" strike="noStrike">
                <a:solidFill>
                  <a:srgbClr val="292a76"/>
                </a:solidFill>
                <a:latin typeface="Calibri"/>
              </a:rPr>
              <a:t>Backup Diferencial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sldNum" idx="13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D6A287F-0915-4FD8-9C4D-1821C3120754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7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7"/>
          <p:cNvSpPr/>
          <p:nvPr/>
        </p:nvSpPr>
        <p:spPr>
          <a:xfrm>
            <a:off x="795240" y="1300680"/>
            <a:ext cx="11266560" cy="47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Obrigatório para os recovery models Full e Bulk Logged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Cada </a:t>
            </a:r>
            <a:r>
              <a:rPr b="1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insert, update 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e</a:t>
            </a:r>
            <a:r>
              <a:rPr b="1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 delete 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realizado na base é armazenado no Log na sequência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Com o banco sendo utilizado o Log vai crescendo até que seja realizado um backup do Log para salvar o log das transações já concluídas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O Backup do Log não limpa as transações que ainda estão ativas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Deve ser criado um alerta para monitorar o tamanho do Log das bases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  <a:ea typeface="Calibri"/>
              </a:rPr>
              <a:t>Sintaxe: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tabLst>
                <a:tab algn="l" pos="0"/>
              </a:tabLst>
            </a:pPr>
            <a:r>
              <a:rPr b="1" lang="pt-BR" sz="2800" spc="-1" strike="noStrike">
                <a:solidFill>
                  <a:srgbClr val="0000ff"/>
                </a:solidFill>
                <a:latin typeface="Calibri"/>
                <a:ea typeface="Calibri"/>
              </a:rPr>
              <a:t>	</a:t>
            </a:r>
            <a:r>
              <a:rPr b="1" lang="pt-BR" sz="2800" spc="-1" strike="noStrike">
                <a:solidFill>
                  <a:srgbClr val="0000ff"/>
                </a:solidFill>
                <a:latin typeface="Calibri"/>
                <a:ea typeface="Calibri"/>
              </a:rPr>
              <a:t>	</a:t>
            </a:r>
            <a:r>
              <a:rPr b="1" lang="pt-BR" sz="2800" spc="-1" strike="noStrike">
                <a:solidFill>
                  <a:srgbClr val="0000ff"/>
                </a:solidFill>
                <a:latin typeface="Calibri"/>
                <a:ea typeface="Calibri"/>
              </a:rPr>
              <a:t>	</a:t>
            </a:r>
            <a:r>
              <a:rPr b="1" lang="pt-BR" sz="2200" spc="-1" strike="noStrike">
                <a:solidFill>
                  <a:srgbClr val="0000ff"/>
                </a:solidFill>
                <a:latin typeface="Calibri"/>
                <a:ea typeface="Calibri"/>
              </a:rPr>
              <a:t>BACKUP LOG</a:t>
            </a:r>
            <a:r>
              <a:rPr b="1" lang="pt-BR" sz="2200" spc="-1" strike="noStrike">
                <a:solidFill>
                  <a:srgbClr val="3f3f3f"/>
                </a:solidFill>
                <a:latin typeface="Calibri"/>
                <a:ea typeface="Calibri"/>
              </a:rPr>
              <a:t> [NOME_DATABASE]</a:t>
            </a:r>
            <a:br>
              <a:rPr sz="2200"/>
            </a:br>
            <a:r>
              <a:rPr b="1" lang="pt-BR" sz="2200" spc="-1" strike="noStrike">
                <a:solidFill>
                  <a:schemeClr val="dk1"/>
                </a:solidFill>
                <a:latin typeface="Calibri"/>
                <a:ea typeface="Calibri"/>
              </a:rPr>
              <a:t>	</a:t>
            </a:r>
            <a:r>
              <a:rPr b="1" lang="pt-BR" sz="2200" spc="-1" strike="noStrike">
                <a:solidFill>
                  <a:schemeClr val="dk1"/>
                </a:solidFill>
                <a:latin typeface="Calibri"/>
                <a:ea typeface="Calibri"/>
              </a:rPr>
              <a:t>	</a:t>
            </a:r>
            <a:r>
              <a:rPr b="1" lang="pt-BR" sz="2200" spc="-1" strike="noStrike">
                <a:solidFill>
                  <a:srgbClr val="0000ff"/>
                </a:solidFill>
                <a:latin typeface="Calibri"/>
                <a:ea typeface="Calibri"/>
              </a:rPr>
              <a:t>TO DISK</a:t>
            </a:r>
            <a:r>
              <a:rPr b="1" lang="pt-BR" sz="2200" spc="-1" strike="noStrike">
                <a:solidFill>
                  <a:srgbClr val="3f3f3f"/>
                </a:solidFill>
                <a:latin typeface="Calibri"/>
                <a:ea typeface="Calibri"/>
              </a:rPr>
              <a:t> = </a:t>
            </a:r>
            <a:r>
              <a:rPr b="1" lang="pt-BR" sz="2200" spc="-1" strike="noStrike">
                <a:solidFill>
                  <a:srgbClr val="ff0000"/>
                </a:solidFill>
                <a:latin typeface="Calibri"/>
                <a:ea typeface="Calibri"/>
              </a:rPr>
              <a:t>N’C:\Caminho\Nome_Database_Log.bak’</a:t>
            </a:r>
            <a:br>
              <a:rPr sz="2200"/>
            </a:br>
            <a:r>
              <a:rPr b="1" lang="pt-BR" sz="2200" spc="-1" strike="noStrike">
                <a:solidFill>
                  <a:schemeClr val="dk1"/>
                </a:solidFill>
                <a:latin typeface="Calibri"/>
                <a:ea typeface="Calibri"/>
              </a:rPr>
              <a:t>	</a:t>
            </a:r>
            <a:r>
              <a:rPr b="1" lang="pt-BR" sz="2200" spc="-1" strike="noStrike">
                <a:solidFill>
                  <a:schemeClr val="dk1"/>
                </a:solidFill>
                <a:latin typeface="Calibri"/>
                <a:ea typeface="Calibri"/>
              </a:rPr>
              <a:t>	</a:t>
            </a:r>
            <a:r>
              <a:rPr b="1" lang="pt-BR" sz="2200" spc="-1" strike="noStrike">
                <a:solidFill>
                  <a:srgbClr val="0000ff"/>
                </a:solidFill>
                <a:latin typeface="Calibri"/>
                <a:ea typeface="Calibri"/>
              </a:rPr>
              <a:t>WITH INIT</a:t>
            </a:r>
            <a:r>
              <a:rPr b="1" lang="pt-BR" sz="2200" spc="-1" strike="noStrike">
                <a:solidFill>
                  <a:srgbClr val="3f3f3f"/>
                </a:solidFill>
                <a:latin typeface="Calibri"/>
                <a:ea typeface="Calibri"/>
              </a:rPr>
              <a:t>, </a:t>
            </a:r>
            <a:r>
              <a:rPr b="1" lang="pt-BR" sz="2200" spc="-1" strike="noStrike">
                <a:solidFill>
                  <a:srgbClr val="0000ff"/>
                </a:solidFill>
                <a:latin typeface="Calibri"/>
                <a:ea typeface="Calibri"/>
              </a:rPr>
              <a:t>COMPRESSION</a:t>
            </a:r>
            <a:r>
              <a:rPr b="1" lang="pt-BR" sz="2200" spc="-1" strike="noStrike">
                <a:solidFill>
                  <a:srgbClr val="3f3f3f"/>
                </a:solidFill>
                <a:latin typeface="Calibri"/>
                <a:ea typeface="Calibri"/>
              </a:rPr>
              <a:t>, </a:t>
            </a:r>
            <a:r>
              <a:rPr b="1" lang="pt-BR" sz="2200" spc="-1" strike="noStrike">
                <a:solidFill>
                  <a:srgbClr val="008000"/>
                </a:solidFill>
                <a:latin typeface="Calibri"/>
                <a:ea typeface="Calibri"/>
              </a:rPr>
              <a:t>STATS</a:t>
            </a:r>
            <a:r>
              <a:rPr b="1" lang="pt-BR" sz="2200" spc="-1" strike="noStrike">
                <a:solidFill>
                  <a:srgbClr val="3f3f3f"/>
                </a:solidFill>
                <a:latin typeface="Calibri"/>
                <a:ea typeface="Calibri"/>
              </a:rPr>
              <a:t> = 10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-1" strike="noStrike">
                <a:solidFill>
                  <a:srgbClr val="292a76"/>
                </a:solidFill>
                <a:latin typeface="Calibri"/>
              </a:rPr>
              <a:t>Backup Log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sldNum" idx="14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96B0651-5861-42D5-B933-207D477DD6B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en-US" sz="4000" spc="-1" strike="noStrike">
                <a:solidFill>
                  <a:srgbClr val="292a76"/>
                </a:solidFill>
                <a:latin typeface="Calibri"/>
              </a:rPr>
              <a:t>Backup Log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Retângulo 5"/>
          <p:cNvSpPr/>
          <p:nvPr/>
        </p:nvSpPr>
        <p:spPr>
          <a:xfrm>
            <a:off x="1713600" y="2303280"/>
            <a:ext cx="8715240" cy="11426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" name="Retângulo de cantos arredondados 6"/>
          <p:cNvSpPr/>
          <p:nvPr/>
        </p:nvSpPr>
        <p:spPr>
          <a:xfrm>
            <a:off x="1784880" y="237456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Retângulo de cantos arredondados 8"/>
          <p:cNvSpPr/>
          <p:nvPr/>
        </p:nvSpPr>
        <p:spPr>
          <a:xfrm>
            <a:off x="2856600" y="237456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Retângulo de cantos arredondados 9"/>
          <p:cNvSpPr/>
          <p:nvPr/>
        </p:nvSpPr>
        <p:spPr>
          <a:xfrm>
            <a:off x="3927960" y="237456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etângulo de cantos arredondados 10"/>
          <p:cNvSpPr/>
          <p:nvPr/>
        </p:nvSpPr>
        <p:spPr>
          <a:xfrm>
            <a:off x="4999680" y="237456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VLF4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Retângulo de cantos arredondados 11"/>
          <p:cNvSpPr/>
          <p:nvPr/>
        </p:nvSpPr>
        <p:spPr>
          <a:xfrm>
            <a:off x="6071040" y="237456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Retângulo de cantos arredondados 12"/>
          <p:cNvSpPr/>
          <p:nvPr/>
        </p:nvSpPr>
        <p:spPr>
          <a:xfrm>
            <a:off x="7142760" y="237456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VLF6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Retângulo de cantos arredondados 13"/>
          <p:cNvSpPr/>
          <p:nvPr/>
        </p:nvSpPr>
        <p:spPr>
          <a:xfrm>
            <a:off x="8214480" y="237456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Retângulo de cantos arredondados 14"/>
          <p:cNvSpPr/>
          <p:nvPr/>
        </p:nvSpPr>
        <p:spPr>
          <a:xfrm>
            <a:off x="9285840" y="237456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VLF8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Retângulo de cantos arredondados 15"/>
          <p:cNvSpPr/>
          <p:nvPr/>
        </p:nvSpPr>
        <p:spPr>
          <a:xfrm>
            <a:off x="2855880" y="237456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5" name="Retângulo de cantos arredondados 16"/>
          <p:cNvSpPr/>
          <p:nvPr/>
        </p:nvSpPr>
        <p:spPr>
          <a:xfrm>
            <a:off x="3931920" y="236916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6" name="Retângulo de cantos arredondados 17"/>
          <p:cNvSpPr/>
          <p:nvPr/>
        </p:nvSpPr>
        <p:spPr>
          <a:xfrm>
            <a:off x="1784160" y="237744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7" name="Retângulo de cantos arredondados 18"/>
          <p:cNvSpPr/>
          <p:nvPr/>
        </p:nvSpPr>
        <p:spPr>
          <a:xfrm>
            <a:off x="4999680" y="237744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8" name="Retângulo de cantos arredondados 19"/>
          <p:cNvSpPr/>
          <p:nvPr/>
        </p:nvSpPr>
        <p:spPr>
          <a:xfrm>
            <a:off x="6071040" y="236880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9" name="Retângulo de cantos arredondados 20"/>
          <p:cNvSpPr/>
          <p:nvPr/>
        </p:nvSpPr>
        <p:spPr>
          <a:xfrm>
            <a:off x="7134120" y="23839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0" name="Retângulo de cantos arredondados 21"/>
          <p:cNvSpPr/>
          <p:nvPr/>
        </p:nvSpPr>
        <p:spPr>
          <a:xfrm>
            <a:off x="8211960" y="23839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1" name="Retângulo de cantos arredondados 22"/>
          <p:cNvSpPr/>
          <p:nvPr/>
        </p:nvSpPr>
        <p:spPr>
          <a:xfrm>
            <a:off x="9292680" y="23839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2" name="Retângulo 23"/>
          <p:cNvSpPr/>
          <p:nvPr/>
        </p:nvSpPr>
        <p:spPr>
          <a:xfrm>
            <a:off x="1713600" y="3660480"/>
            <a:ext cx="8715240" cy="11426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3" name="Retângulo de cantos arredondados 24"/>
          <p:cNvSpPr/>
          <p:nvPr/>
        </p:nvSpPr>
        <p:spPr>
          <a:xfrm>
            <a:off x="1784880" y="37321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VLF9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Retângulo de cantos arredondados 25"/>
          <p:cNvSpPr/>
          <p:nvPr/>
        </p:nvSpPr>
        <p:spPr>
          <a:xfrm>
            <a:off x="2856600" y="37321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Retângulo de cantos arredondados 26"/>
          <p:cNvSpPr/>
          <p:nvPr/>
        </p:nvSpPr>
        <p:spPr>
          <a:xfrm>
            <a:off x="3927960" y="37321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VLF11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Retângulo de cantos arredondados 27"/>
          <p:cNvSpPr/>
          <p:nvPr/>
        </p:nvSpPr>
        <p:spPr>
          <a:xfrm>
            <a:off x="4999680" y="37321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tângulo de cantos arredondados 28"/>
          <p:cNvSpPr/>
          <p:nvPr/>
        </p:nvSpPr>
        <p:spPr>
          <a:xfrm>
            <a:off x="6071040" y="37321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Retângulo de cantos arredondados 29"/>
          <p:cNvSpPr/>
          <p:nvPr/>
        </p:nvSpPr>
        <p:spPr>
          <a:xfrm>
            <a:off x="7142760" y="37321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VLF14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Retângulo de cantos arredondados 30"/>
          <p:cNvSpPr/>
          <p:nvPr/>
        </p:nvSpPr>
        <p:spPr>
          <a:xfrm>
            <a:off x="8214480" y="37321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Retângulo de cantos arredondados 31"/>
          <p:cNvSpPr/>
          <p:nvPr/>
        </p:nvSpPr>
        <p:spPr>
          <a:xfrm>
            <a:off x="9285840" y="37321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VLF16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Retângulo de cantos arredondados 32"/>
          <p:cNvSpPr/>
          <p:nvPr/>
        </p:nvSpPr>
        <p:spPr>
          <a:xfrm>
            <a:off x="2859120" y="37321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2" name="Retângulo de cantos arredondados 33"/>
          <p:cNvSpPr/>
          <p:nvPr/>
        </p:nvSpPr>
        <p:spPr>
          <a:xfrm>
            <a:off x="3930840" y="373500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" name="Retângulo de cantos arredondados 34"/>
          <p:cNvSpPr/>
          <p:nvPr/>
        </p:nvSpPr>
        <p:spPr>
          <a:xfrm>
            <a:off x="1784160" y="373500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" name="Retângulo de cantos arredondados 35"/>
          <p:cNvSpPr/>
          <p:nvPr/>
        </p:nvSpPr>
        <p:spPr>
          <a:xfrm>
            <a:off x="4995720" y="37267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5" name="Retângulo de cantos arredondados 36"/>
          <p:cNvSpPr/>
          <p:nvPr/>
        </p:nvSpPr>
        <p:spPr>
          <a:xfrm>
            <a:off x="6067080" y="373500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6" name="Retângulo de cantos arredondados 37"/>
          <p:cNvSpPr/>
          <p:nvPr/>
        </p:nvSpPr>
        <p:spPr>
          <a:xfrm>
            <a:off x="7145280" y="373500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7" name="Retângulo de cantos arredondados 38"/>
          <p:cNvSpPr/>
          <p:nvPr/>
        </p:nvSpPr>
        <p:spPr>
          <a:xfrm>
            <a:off x="8214480" y="373500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8" name="Retângulo de cantos arredondados 39"/>
          <p:cNvSpPr/>
          <p:nvPr/>
        </p:nvSpPr>
        <p:spPr>
          <a:xfrm>
            <a:off x="9292680" y="374040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9" name="Retângulo 40"/>
          <p:cNvSpPr/>
          <p:nvPr/>
        </p:nvSpPr>
        <p:spPr>
          <a:xfrm>
            <a:off x="1713600" y="5018040"/>
            <a:ext cx="8715240" cy="114264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0" name="Retângulo de cantos arredondados 41"/>
          <p:cNvSpPr/>
          <p:nvPr/>
        </p:nvSpPr>
        <p:spPr>
          <a:xfrm>
            <a:off x="1784880" y="50893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Retângulo de cantos arredondados 42"/>
          <p:cNvSpPr/>
          <p:nvPr/>
        </p:nvSpPr>
        <p:spPr>
          <a:xfrm>
            <a:off x="2856600" y="50893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VLF18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Retângulo de cantos arredondados 43"/>
          <p:cNvSpPr/>
          <p:nvPr/>
        </p:nvSpPr>
        <p:spPr>
          <a:xfrm>
            <a:off x="3927960" y="50893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VLF19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Retângulo de cantos arredondados 44"/>
          <p:cNvSpPr/>
          <p:nvPr/>
        </p:nvSpPr>
        <p:spPr>
          <a:xfrm>
            <a:off x="4999680" y="50893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VLF20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Retângulo de cantos arredondados 45"/>
          <p:cNvSpPr/>
          <p:nvPr/>
        </p:nvSpPr>
        <p:spPr>
          <a:xfrm>
            <a:off x="6071040" y="50893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VLF21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tângulo de cantos arredondados 46"/>
          <p:cNvSpPr/>
          <p:nvPr/>
        </p:nvSpPr>
        <p:spPr>
          <a:xfrm>
            <a:off x="7142760" y="50893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VLF22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Retângulo de cantos arredondados 47"/>
          <p:cNvSpPr/>
          <p:nvPr/>
        </p:nvSpPr>
        <p:spPr>
          <a:xfrm>
            <a:off x="8214480" y="50893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VLF23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Retângulo de cantos arredondados 48"/>
          <p:cNvSpPr/>
          <p:nvPr/>
        </p:nvSpPr>
        <p:spPr>
          <a:xfrm>
            <a:off x="9285840" y="5089320"/>
            <a:ext cx="999720" cy="99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afafa"/>
              </a:gs>
              <a:gs pos="74000">
                <a:srgbClr val="d6d6d6"/>
              </a:gs>
              <a:gs pos="83000">
                <a:srgbClr val="d6d6d6"/>
              </a:gs>
              <a:gs pos="100000">
                <a:srgbClr val="e4e4e4"/>
              </a:gs>
            </a:gsLst>
            <a:lin ang="5400000"/>
          </a:gra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VLF24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Retângulo de cantos arredondados 49"/>
          <p:cNvSpPr/>
          <p:nvPr/>
        </p:nvSpPr>
        <p:spPr>
          <a:xfrm>
            <a:off x="2855880" y="508284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9" name="Retângulo de cantos arredondados 50"/>
          <p:cNvSpPr/>
          <p:nvPr/>
        </p:nvSpPr>
        <p:spPr>
          <a:xfrm>
            <a:off x="3929400" y="50893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0" name="Retângulo de cantos arredondados 51"/>
          <p:cNvSpPr/>
          <p:nvPr/>
        </p:nvSpPr>
        <p:spPr>
          <a:xfrm>
            <a:off x="1791360" y="50893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1" name="Retângulo de cantos arredondados 52"/>
          <p:cNvSpPr/>
          <p:nvPr/>
        </p:nvSpPr>
        <p:spPr>
          <a:xfrm>
            <a:off x="4994640" y="50947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2" name="Retângulo de cantos arredondados 53"/>
          <p:cNvSpPr/>
          <p:nvPr/>
        </p:nvSpPr>
        <p:spPr>
          <a:xfrm>
            <a:off x="6078240" y="50893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3" name="Retângulo de cantos arredondados 54"/>
          <p:cNvSpPr/>
          <p:nvPr/>
        </p:nvSpPr>
        <p:spPr>
          <a:xfrm>
            <a:off x="7137720" y="50893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4" name="Retângulo de cantos arredondados 55"/>
          <p:cNvSpPr/>
          <p:nvPr/>
        </p:nvSpPr>
        <p:spPr>
          <a:xfrm>
            <a:off x="8214480" y="508932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5" name="Retângulo de cantos arredondados 56"/>
          <p:cNvSpPr/>
          <p:nvPr/>
        </p:nvSpPr>
        <p:spPr>
          <a:xfrm>
            <a:off x="9292680" y="5082840"/>
            <a:ext cx="999720" cy="999720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6" name="Retângulo 57"/>
          <p:cNvSpPr/>
          <p:nvPr/>
        </p:nvSpPr>
        <p:spPr>
          <a:xfrm>
            <a:off x="381960" y="1360440"/>
            <a:ext cx="9457560" cy="12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50000"/>
              </a:lnSpc>
            </a:pPr>
            <a:r>
              <a:rPr b="0" lang="pt-BR" sz="2600" spc="-1" strike="noStrike">
                <a:solidFill>
                  <a:srgbClr val="292a76"/>
                </a:solidFill>
                <a:latin typeface="Calibri"/>
                <a:ea typeface="Calibri"/>
              </a:rPr>
              <a:t>O mecanismo do Transaction Log utiliza o arquivo de forma circular: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1"/>
          <p:cNvSpPr>
            <a:spLocks noGrp="1"/>
          </p:cNvSpPr>
          <p:nvPr>
            <p:ph type="sldNum" idx="15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DC7286D-6C66-4CB4-82FF-CE68A711D21B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9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d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e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r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0"/>
                            </p:stCondLst>
                            <p:childTnLst>
                              <p:par>
                                <p:cTn id="13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000"/>
                            </p:stCondLst>
                            <p:childTnLst>
                              <p:par>
                                <p:cTn id="14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500"/>
                            </p:stCondLst>
                            <p:childTnLst>
                              <p:par>
                                <p:cTn id="14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00"/>
                            </p:stCondLst>
                            <p:childTnLst>
                              <p:par>
                                <p:cTn id="16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500"/>
                            </p:stCondLst>
                            <p:childTnLst>
                              <p:par>
                                <p:cTn id="17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3000"/>
                            </p:stCondLst>
                            <p:childTnLst>
                              <p:par>
                                <p:cTn id="17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500"/>
                            </p:stCondLst>
                            <p:childTnLst>
                              <p:par>
                                <p:cTn id="17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9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500"/>
                            </p:stCondLst>
                            <p:childTnLst>
                              <p:par>
                                <p:cTn id="20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000"/>
                            </p:stCondLst>
                            <p:childTnLst>
                              <p:par>
                                <p:cTn id="20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0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4654</TotalTime>
  <Application>LibreOffice/24.2.4.2$Linux_X86_64 LibreOffice_project/d29029bfb700ea4a272da1366c5f5e7c14e351b5</Application>
  <AppVersion>15.0000</AppVersion>
  <Words>2392</Words>
  <Paragraphs>395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2016-04-04T15:53:45Z</dcterms:created>
  <dc:creator>André</dc:creator>
  <dc:description/>
  <dc:language>pt-BR</dc:language>
  <cp:lastModifiedBy/>
  <cp:lastPrinted>2024-06-18T11:07:09Z</cp:lastPrinted>
  <dcterms:modified xsi:type="dcterms:W3CDTF">2024-06-18T11:25:14Z</dcterms:modified>
  <cp:revision>247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16</vt:i4>
  </property>
  <property fmtid="{D5CDD505-2E9C-101B-9397-08002B2CF9AE}" pid="3" name="PresentationFormat">
    <vt:lpwstr>Widescreen</vt:lpwstr>
  </property>
  <property fmtid="{D5CDD505-2E9C-101B-9397-08002B2CF9AE}" pid="4" name="Slides">
    <vt:i4>38</vt:i4>
  </property>
</Properties>
</file>